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  <p:sldId id="308" r:id="rId60"/>
    <p:sldId id="309" r:id="rId61"/>
    <p:sldId id="310" r:id="rId62"/>
    <p:sldId id="311" r:id="rId63"/>
    <p:sldId id="312" r:id="rId64"/>
    <p:sldId id="313" r:id="rId65"/>
    <p:sldId id="314" r:id="rId66"/>
    <p:sldId id="315" r:id="rId67"/>
    <p:sldId id="316" r:id="rId68"/>
    <p:sldId id="317" r:id="rId69"/>
    <p:sldId id="318" r:id="rId70"/>
    <p:sldId id="319" r:id="rId71"/>
    <p:sldId id="320" r:id="rId72"/>
    <p:sldId id="321" r:id="rId73"/>
    <p:sldId id="322" r:id="rId74"/>
    <p:sldId id="323" r:id="rId75"/>
    <p:sldId id="324" r:id="rId76"/>
    <p:sldId id="325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37" r:id="rId89"/>
    <p:sldId id="338" r:id="rId90"/>
    <p:sldId id="339" r:id="rId91"/>
    <p:sldId id="340" r:id="rId92"/>
  </p:sldIdLst>
  <p:sldSz cy="6858000" cx="9144000"/>
  <p:notesSz cx="6858000" cy="9144000"/>
  <p:embeddedFontLst>
    <p:embeddedFont>
      <p:font typeface="Montserrat SemiBold"/>
      <p:regular r:id="rId93"/>
      <p:bold r:id="rId94"/>
      <p:italic r:id="rId95"/>
      <p:boldItalic r:id="rId96"/>
    </p:embeddedFont>
    <p:embeddedFont>
      <p:font typeface="Montserrat"/>
      <p:regular r:id="rId97"/>
      <p:bold r:id="rId98"/>
      <p:italic r:id="rId99"/>
      <p:boldItalic r:id="rId100"/>
    </p:embeddedFont>
    <p:embeddedFont>
      <p:font typeface="Barlow Medium"/>
      <p:regular r:id="rId101"/>
      <p:bold r:id="rId102"/>
      <p:italic r:id="rId103"/>
      <p:boldItalic r:id="rId104"/>
    </p:embeddedFont>
    <p:embeddedFont>
      <p:font typeface="Barlow ExtraBold"/>
      <p:bold r:id="rId105"/>
      <p:boldItalic r:id="rId106"/>
    </p:embeddedFont>
    <p:embeddedFont>
      <p:font typeface="Barlow SemiBold"/>
      <p:regular r:id="rId107"/>
      <p:bold r:id="rId108"/>
      <p:italic r:id="rId109"/>
      <p:boldItalic r:id="rId110"/>
    </p:embeddedFont>
    <p:embeddedFont>
      <p:font typeface="Barlow"/>
      <p:regular r:id="rId111"/>
      <p:bold r:id="rId112"/>
      <p:italic r:id="rId113"/>
      <p:boldItalic r:id="rId114"/>
    </p:embeddedFont>
    <p:embeddedFont>
      <p:font typeface="Barlow Black"/>
      <p:bold r:id="rId115"/>
      <p:boldItalic r:id="rId1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117" roundtripDataSignature="AMtx7mhvnbOOr3qI5QRPBwZO2z2OAC+OK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2" name="Jan Bloudek"/>
  <p:cmAuthor clrIdx="1" id="1" initials="" lastIdx="1" name="Tomáš Fridrich"/>
  <p:cmAuthor clrIdx="2" id="2" initials="" lastIdx="1" name="Romana Plischková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201117C-C374-4D32-AFC5-5EE763C766D8}">
  <a:tblStyle styleId="{1201117C-C374-4D32-AFC5-5EE763C766D8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  <a:tblStyle styleId="{FB79E06C-0318-496C-82E9-B4F997BE0D0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BF0BAEBE-F471-4AEE-93E2-A4531DC14374}" styleName="Table_2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3.xml"/><Relationship Id="rId42" Type="http://schemas.openxmlformats.org/officeDocument/2006/relationships/slide" Target="slides/slide35.xml"/><Relationship Id="rId41" Type="http://schemas.openxmlformats.org/officeDocument/2006/relationships/slide" Target="slides/slide34.xml"/><Relationship Id="rId44" Type="http://schemas.openxmlformats.org/officeDocument/2006/relationships/slide" Target="slides/slide37.xml"/><Relationship Id="rId43" Type="http://schemas.openxmlformats.org/officeDocument/2006/relationships/slide" Target="slides/slide36.xml"/><Relationship Id="rId46" Type="http://schemas.openxmlformats.org/officeDocument/2006/relationships/slide" Target="slides/slide39.xml"/><Relationship Id="rId45" Type="http://schemas.openxmlformats.org/officeDocument/2006/relationships/slide" Target="slides/slide38.xml"/><Relationship Id="rId107" Type="http://schemas.openxmlformats.org/officeDocument/2006/relationships/font" Target="fonts/BarlowSemiBold-regular.fntdata"/><Relationship Id="rId106" Type="http://schemas.openxmlformats.org/officeDocument/2006/relationships/font" Target="fonts/BarlowExtraBold-boldItalic.fntdata"/><Relationship Id="rId105" Type="http://schemas.openxmlformats.org/officeDocument/2006/relationships/font" Target="fonts/BarlowExtraBold-bold.fntdata"/><Relationship Id="rId104" Type="http://schemas.openxmlformats.org/officeDocument/2006/relationships/font" Target="fonts/BarlowMedium-boldItalic.fntdata"/><Relationship Id="rId109" Type="http://schemas.openxmlformats.org/officeDocument/2006/relationships/font" Target="fonts/BarlowSemiBold-italic.fntdata"/><Relationship Id="rId108" Type="http://schemas.openxmlformats.org/officeDocument/2006/relationships/font" Target="fonts/BarlowSemiBold-bold.fntdata"/><Relationship Id="rId48" Type="http://schemas.openxmlformats.org/officeDocument/2006/relationships/slide" Target="slides/slide41.xml"/><Relationship Id="rId47" Type="http://schemas.openxmlformats.org/officeDocument/2006/relationships/slide" Target="slides/slide40.xml"/><Relationship Id="rId49" Type="http://schemas.openxmlformats.org/officeDocument/2006/relationships/slide" Target="slides/slide42.xml"/><Relationship Id="rId103" Type="http://schemas.openxmlformats.org/officeDocument/2006/relationships/font" Target="fonts/BarlowMedium-italic.fntdata"/><Relationship Id="rId102" Type="http://schemas.openxmlformats.org/officeDocument/2006/relationships/font" Target="fonts/BarlowMedium-bold.fntdata"/><Relationship Id="rId101" Type="http://schemas.openxmlformats.org/officeDocument/2006/relationships/font" Target="fonts/BarlowMedium-regular.fntdata"/><Relationship Id="rId100" Type="http://schemas.openxmlformats.org/officeDocument/2006/relationships/font" Target="fonts/Montserrat-boldItalic.fntdata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9" Type="http://schemas.openxmlformats.org/officeDocument/2006/relationships/slide" Target="slides/slide32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9" Type="http://schemas.openxmlformats.org/officeDocument/2006/relationships/slide" Target="slides/slide22.xml"/><Relationship Id="rId95" Type="http://schemas.openxmlformats.org/officeDocument/2006/relationships/font" Target="fonts/MontserratSemiBold-italic.fntdata"/><Relationship Id="rId94" Type="http://schemas.openxmlformats.org/officeDocument/2006/relationships/font" Target="fonts/MontserratSemiBold-bold.fntdata"/><Relationship Id="rId97" Type="http://schemas.openxmlformats.org/officeDocument/2006/relationships/font" Target="fonts/Montserrat-regular.fntdata"/><Relationship Id="rId96" Type="http://schemas.openxmlformats.org/officeDocument/2006/relationships/font" Target="fonts/MontserratSemiBold-boldItalic.fntdata"/><Relationship Id="rId11" Type="http://schemas.openxmlformats.org/officeDocument/2006/relationships/slide" Target="slides/slide4.xml"/><Relationship Id="rId99" Type="http://schemas.openxmlformats.org/officeDocument/2006/relationships/font" Target="fonts/Montserrat-italic.fntdata"/><Relationship Id="rId10" Type="http://schemas.openxmlformats.org/officeDocument/2006/relationships/slide" Target="slides/slide3.xml"/><Relationship Id="rId98" Type="http://schemas.openxmlformats.org/officeDocument/2006/relationships/font" Target="fonts/Montserrat-bold.fntdata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91" Type="http://schemas.openxmlformats.org/officeDocument/2006/relationships/slide" Target="slides/slide84.xml"/><Relationship Id="rId90" Type="http://schemas.openxmlformats.org/officeDocument/2006/relationships/slide" Target="slides/slide83.xml"/><Relationship Id="rId93" Type="http://schemas.openxmlformats.org/officeDocument/2006/relationships/font" Target="fonts/MontserratSemiBold-regular.fntdata"/><Relationship Id="rId92" Type="http://schemas.openxmlformats.org/officeDocument/2006/relationships/slide" Target="slides/slide85.xml"/><Relationship Id="rId117" Type="http://customschemas.google.com/relationships/presentationmetadata" Target="metadata"/><Relationship Id="rId116" Type="http://schemas.openxmlformats.org/officeDocument/2006/relationships/font" Target="fonts/BarlowBlack-boldItalic.fntdata"/><Relationship Id="rId115" Type="http://schemas.openxmlformats.org/officeDocument/2006/relationships/font" Target="fonts/BarlowBlack-bold.fntdata"/><Relationship Id="rId15" Type="http://schemas.openxmlformats.org/officeDocument/2006/relationships/slide" Target="slides/slide8.xml"/><Relationship Id="rId110" Type="http://schemas.openxmlformats.org/officeDocument/2006/relationships/font" Target="fonts/BarlowSemiBold-boldItalic.fntdata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14" Type="http://schemas.openxmlformats.org/officeDocument/2006/relationships/font" Target="fonts/Barlow-boldItalic.fntdata"/><Relationship Id="rId18" Type="http://schemas.openxmlformats.org/officeDocument/2006/relationships/slide" Target="slides/slide11.xml"/><Relationship Id="rId113" Type="http://schemas.openxmlformats.org/officeDocument/2006/relationships/font" Target="fonts/Barlow-italic.fntdata"/><Relationship Id="rId112" Type="http://schemas.openxmlformats.org/officeDocument/2006/relationships/font" Target="fonts/Barlow-bold.fntdata"/><Relationship Id="rId111" Type="http://schemas.openxmlformats.org/officeDocument/2006/relationships/font" Target="fonts/Barlow-regular.fntdata"/><Relationship Id="rId84" Type="http://schemas.openxmlformats.org/officeDocument/2006/relationships/slide" Target="slides/slide77.xml"/><Relationship Id="rId83" Type="http://schemas.openxmlformats.org/officeDocument/2006/relationships/slide" Target="slides/slide76.xml"/><Relationship Id="rId86" Type="http://schemas.openxmlformats.org/officeDocument/2006/relationships/slide" Target="slides/slide79.xml"/><Relationship Id="rId85" Type="http://schemas.openxmlformats.org/officeDocument/2006/relationships/slide" Target="slides/slide78.xml"/><Relationship Id="rId88" Type="http://schemas.openxmlformats.org/officeDocument/2006/relationships/slide" Target="slides/slide81.xml"/><Relationship Id="rId87" Type="http://schemas.openxmlformats.org/officeDocument/2006/relationships/slide" Target="slides/slide80.xml"/><Relationship Id="rId89" Type="http://schemas.openxmlformats.org/officeDocument/2006/relationships/slide" Target="slides/slide82.xml"/><Relationship Id="rId80" Type="http://schemas.openxmlformats.org/officeDocument/2006/relationships/slide" Target="slides/slide73.xml"/><Relationship Id="rId82" Type="http://schemas.openxmlformats.org/officeDocument/2006/relationships/slide" Target="slides/slide75.xml"/><Relationship Id="rId81" Type="http://schemas.openxmlformats.org/officeDocument/2006/relationships/slide" Target="slides/slide74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5" Type="http://schemas.openxmlformats.org/officeDocument/2006/relationships/commentAuthors" Target="commentAuthors.xml"/><Relationship Id="rId6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3" Type="http://schemas.openxmlformats.org/officeDocument/2006/relationships/slide" Target="slides/slide66.xml"/><Relationship Id="rId72" Type="http://schemas.openxmlformats.org/officeDocument/2006/relationships/slide" Target="slides/slide65.xml"/><Relationship Id="rId75" Type="http://schemas.openxmlformats.org/officeDocument/2006/relationships/slide" Target="slides/slide68.xml"/><Relationship Id="rId74" Type="http://schemas.openxmlformats.org/officeDocument/2006/relationships/slide" Target="slides/slide67.xml"/><Relationship Id="rId77" Type="http://schemas.openxmlformats.org/officeDocument/2006/relationships/slide" Target="slides/slide70.xml"/><Relationship Id="rId76" Type="http://schemas.openxmlformats.org/officeDocument/2006/relationships/slide" Target="slides/slide69.xml"/><Relationship Id="rId79" Type="http://schemas.openxmlformats.org/officeDocument/2006/relationships/slide" Target="slides/slide72.xml"/><Relationship Id="rId78" Type="http://schemas.openxmlformats.org/officeDocument/2006/relationships/slide" Target="slides/slide71.xml"/><Relationship Id="rId71" Type="http://schemas.openxmlformats.org/officeDocument/2006/relationships/slide" Target="slides/slide64.xml"/><Relationship Id="rId70" Type="http://schemas.openxmlformats.org/officeDocument/2006/relationships/slide" Target="slides/slide63.xml"/><Relationship Id="rId62" Type="http://schemas.openxmlformats.org/officeDocument/2006/relationships/slide" Target="slides/slide55.xml"/><Relationship Id="rId61" Type="http://schemas.openxmlformats.org/officeDocument/2006/relationships/slide" Target="slides/slide54.xml"/><Relationship Id="rId64" Type="http://schemas.openxmlformats.org/officeDocument/2006/relationships/slide" Target="slides/slide57.xml"/><Relationship Id="rId63" Type="http://schemas.openxmlformats.org/officeDocument/2006/relationships/slide" Target="slides/slide56.xml"/><Relationship Id="rId66" Type="http://schemas.openxmlformats.org/officeDocument/2006/relationships/slide" Target="slides/slide59.xml"/><Relationship Id="rId65" Type="http://schemas.openxmlformats.org/officeDocument/2006/relationships/slide" Target="slides/slide58.xml"/><Relationship Id="rId68" Type="http://schemas.openxmlformats.org/officeDocument/2006/relationships/slide" Target="slides/slide61.xml"/><Relationship Id="rId67" Type="http://schemas.openxmlformats.org/officeDocument/2006/relationships/slide" Target="slides/slide60.xml"/><Relationship Id="rId60" Type="http://schemas.openxmlformats.org/officeDocument/2006/relationships/slide" Target="slides/slide53.xml"/><Relationship Id="rId69" Type="http://schemas.openxmlformats.org/officeDocument/2006/relationships/slide" Target="slides/slide62.xml"/><Relationship Id="rId51" Type="http://schemas.openxmlformats.org/officeDocument/2006/relationships/slide" Target="slides/slide44.xml"/><Relationship Id="rId50" Type="http://schemas.openxmlformats.org/officeDocument/2006/relationships/slide" Target="slides/slide43.xml"/><Relationship Id="rId53" Type="http://schemas.openxmlformats.org/officeDocument/2006/relationships/slide" Target="slides/slide46.xml"/><Relationship Id="rId52" Type="http://schemas.openxmlformats.org/officeDocument/2006/relationships/slide" Target="slides/slide45.xml"/><Relationship Id="rId55" Type="http://schemas.openxmlformats.org/officeDocument/2006/relationships/slide" Target="slides/slide48.xml"/><Relationship Id="rId54" Type="http://schemas.openxmlformats.org/officeDocument/2006/relationships/slide" Target="slides/slide47.xml"/><Relationship Id="rId57" Type="http://schemas.openxmlformats.org/officeDocument/2006/relationships/slide" Target="slides/slide50.xml"/><Relationship Id="rId56" Type="http://schemas.openxmlformats.org/officeDocument/2006/relationships/slide" Target="slides/slide49.xml"/><Relationship Id="rId59" Type="http://schemas.openxmlformats.org/officeDocument/2006/relationships/slide" Target="slides/slide52.xml"/><Relationship Id="rId58" Type="http://schemas.openxmlformats.org/officeDocument/2006/relationships/slide" Target="slides/slide51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6-04-09T10:48:03.548">
    <p:pos x="6000" y="0"/>
    <p:text>Členské příspěvky - očišť??
Příjem z licencí 2025 = 0?
Dotace z krajů a obcí 2025 =0?</p:text>
    <p:extLst>
      <p:ext uri="{C676402C-5697-4E1C-873F-D02D1690AC5C}">
        <p15:threadingInfo timeZoneBias="0"/>
      </p:ext>
      <p:ext uri="http://customooxmlschemas.google.com/">
        <go:slidesCustomData xmlns:go="http://customooxmlschemas.google.com/" commentPostId="AAAB4678haI"/>
      </p:ext>
    </p:extLst>
  </p:cm>
  <p:cm authorId="1" idx="1" dt="2026-04-09T08:41:09.781">
    <p:pos x="6000" y="0"/>
    <p:text>@romana.plischkova@horosvaz.cz 
Romano, mrkneš prosím sem? Díky!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B4Kd0Qk0"/>
      </p:ext>
    </p:extLst>
  </p:cm>
  <p:cm authorId="2" idx="1" dt="2026-04-09T09:02:38.983">
    <p:pos x="6000" y="0"/>
    <p:text>členské příspěvky očištěné o pojištění poj odp členů a slevu Trio
dotace z rozpočtů a krajů jsou vázané na konkrétní projekty, obvykle DS 1.liga či ŠBP, MH...a tedy nejsou společným zdrojem a jsou v příjmech příslušných sekcí
příjem z licencí - je přímý příjem pro sekci DS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B4Kuf5cA"/>
      </p:ext>
    </p:extLst>
  </p:cm>
  <p:cm authorId="0" idx="2" dt="2026-04-09T10:48:03.548">
    <p:pos x="6000" y="0"/>
    <p:text>Tu poznámku očišť bych dal do poznámky s hvězdičkou dolů, takhle to je nejasné. Chybějící čísla bych tam dal menší kurzívou a nezahrnoval je do součtu, protože takhle to působí, že příjmy z licencí a krajů a obcí vůbec nemáme. Držel bych se zásady, že meziroční změny v metodice by se měly komentovat a umožnit srovnání.</p:text>
    <p:extLst>
      <p:ext uri="{C676402C-5697-4E1C-873F-D02D1690AC5C}">
        <p15:threadingInfo timeZoneBias="0">
          <p15:parentCm authorId="0" idx="1"/>
        </p15:threadingInfo>
      </p:ext>
      <p:ext uri="http://customooxmlschemas.google.com/">
        <go:slidesCustomData xmlns:go="http://customooxmlschemas.google.com/" commentPostId="AAAB4K1o5Gg"/>
      </p:ext>
    </p:extLs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d3ab76b8f4_0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3" name="Google Shape;113;g3d3ab76b8f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d3ab76b8f4_0_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0" name="Google Shape;120;g3d3ab76b8f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d3ab76b8f4_0_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g3d3ab76b8f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d3ab76b8f4_0_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g3d3ab76b8f4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466e1db34c_0_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8" name="Google Shape;148;g3466e1db34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7" name="Google Shape;16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4" name="Google Shape;174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3d3de75a40b_0_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3d3de75a40b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d504c23dd5_0_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g3d504c23dd5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3d504c23dd5_2_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g3d504c23dd5_2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8b59212599_11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0" name="Google Shape;210;g38b59212599_1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d504c23dd5_0_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3d504c23dd5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396f9ccca95_9_2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396f9ccca95_9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d504c23dd5_2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7" name="Google Shape;237;g3d504c23dd5_2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396f9ccca95_9_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" name="Google Shape;244;g396f9ccca95_9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3d504c23dd5_2_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g3d504c23dd5_2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3d504c23dd5_2_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g3d504c23dd5_2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96f9ccca95_9_6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96f9ccca95_9_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96f9ccca95_8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8" name="Google Shape;288;g396f9ccca95_8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396f9ccca95_9_9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396f9ccca95_9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8b59212599_11_6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8b59212599_1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d504c23dd5_2_5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5" name="Google Shape;315;g3d504c23dd5_2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3d3de75a40b_0_2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3d3de75a40b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d3de75a40b_0_4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d3de75a40b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" name="Google Shape;7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96f9ccca95_9_3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96f9ccca95_9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6" name="Google Shape;34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34671b1713b_0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1" name="Google Shape;361;g34671b1713b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3d504c23dd5_2_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g3d504c23dd5_2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39710017f98_0_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g39710017f9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396f9ccca95_9_4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396f9ccca95_9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8" name="Google Shape;388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396f9ccca95_9_4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396f9ccca95_9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38b59212599_11_8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4" name="Google Shape;414;g38b59212599_11_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96f9ccca95_5_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1" name="Google Shape;421;g396f9ccca95_5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g396f9ccca95_5_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g396f9ccca95_5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g3d4f4339991_1_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5" name="Google Shape;435;g3d4f433999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4" name="Google Shape;444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3d3ab76b8f4_0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1" name="Google Shape;451;g3d3ab76b8f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8" name="Google Shape;45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5" name="Google Shape;465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0" name="Google Shape;48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4" name="Google Shape;494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1" name="Google Shape;50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8" name="Google Shape;50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5" name="Google Shape;515;p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0" name="Google Shape;520;p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8" name="Google Shape;528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p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g34671b1713b_0_10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2" name="Google Shape;542;g34671b1713b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g34671b1713b_0_1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7" name="Google Shape;547;g34671b1713b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474b4e368d_3_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g3474b4e368d_3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2" name="Shape 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Google Shape;553;g34671b1713b_0_1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4" name="Google Shape;554;g34671b1713b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34671b1713b_0_1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9" name="Google Shape;559;g34671b1713b_0_1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3d48543c62c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3" name="Google Shape;573;g3d48543c62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347479703d4_1_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0" name="Google Shape;580;g347479703d4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4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5" name="Google Shape;585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3" name="Google Shape;593;p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1" name="Google Shape;601;p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6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g347479703d4_1_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8" name="Google Shape;608;g347479703d4_1_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7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3" name="Google Shape;613;p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7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8" name="Google Shape;618;p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p7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5" name="Google Shape;625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7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2" name="Google Shape;632;p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7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7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9" name="Google Shape;639;p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7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6" name="Google Shape;646;p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7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3" name="Google Shape;653;p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d3ab76b8f4_0_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3d3ab76b8f4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0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80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8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8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5" name="Google Shape;45;p8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89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89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8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8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5" name="Google Shape;15;p8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" name="Google Shape;16;p8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82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1" name="Google Shape;21;p8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8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Google Shape;24;p83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83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8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8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9" name="Google Shape;29;p8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85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2" name="Google Shape;32;p85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8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6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6" name="Google Shape;36;p8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87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87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0" name="Google Shape;40;p87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1" name="Google Shape;41;p87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2" name="Google Shape;42;p8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79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7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6.jp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6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6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6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6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6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35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6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6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6.jpg"/><Relationship Id="rId4" Type="http://schemas.openxmlformats.org/officeDocument/2006/relationships/image" Target="../media/image8.png"/><Relationship Id="rId5" Type="http://schemas.openxmlformats.org/officeDocument/2006/relationships/image" Target="../media/image11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6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7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6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6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6.jpg"/><Relationship Id="rId4" Type="http://schemas.openxmlformats.org/officeDocument/2006/relationships/image" Target="../media/image20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6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6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6.jpg"/><Relationship Id="rId4" Type="http://schemas.openxmlformats.org/officeDocument/2006/relationships/image" Target="../media/image13.png"/><Relationship Id="rId5" Type="http://schemas.openxmlformats.org/officeDocument/2006/relationships/image" Target="../media/image9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6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6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6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9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comments" Target="../comments/comment1.xml"/><Relationship Id="rId4" Type="http://schemas.openxmlformats.org/officeDocument/2006/relationships/image" Target="../media/image18.jpg"/><Relationship Id="rId5" Type="http://schemas.openxmlformats.org/officeDocument/2006/relationships/image" Target="../media/image10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8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8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8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8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8.jp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1.jp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2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2.jp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22.jp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25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26.jp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27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27.jp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27.jp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28.jp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6.jp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6.jp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6.jp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29.jp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3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8.jp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8.jp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8.jp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8.jp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18.jp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d3ab76b8f4_0_20"/>
          <p:cNvSpPr txBox="1"/>
          <p:nvPr>
            <p:ph idx="1" type="body"/>
          </p:nvPr>
        </p:nvSpPr>
        <p:spPr>
          <a:xfrm>
            <a:off x="398275" y="1382725"/>
            <a:ext cx="85206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*29. 1. 12. 1935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významná osobnost pískovcového lezení 60. let 20. století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životního jubilea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(90 let v roce 2025)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pro pískovcové lezení: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jedna z osobností světové horolezecké špičky 60. let 20. století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významný prvovýstupce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autor řady obtížných a oblíbených cest na Broumovsku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(např. Slunovrat VIIc na Starostu, Muší cesta VIIIa na Chrámové stěny…)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16" name="Google Shape;116;g3d3ab76b8f4_0_20"/>
          <p:cNvSpPr txBox="1"/>
          <p:nvPr/>
        </p:nvSpPr>
        <p:spPr>
          <a:xfrm>
            <a:off x="398275" y="608000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Herbert Richter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17" name="Google Shape;117;g3d3ab76b8f4_0_2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d3ab76b8f4_0_26"/>
          <p:cNvSpPr txBox="1"/>
          <p:nvPr>
            <p:ph idx="1" type="body"/>
          </p:nvPr>
        </p:nvSpPr>
        <p:spPr>
          <a:xfrm>
            <a:off x="398275" y="1382725"/>
            <a:ext cx="85206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*14. 10. 1931 - + 19. 2. 2013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vynikajcí česká horolezkyně 60. a 70. let 20. století, zásadní protagonistka ženského horolezectví na mezinárodní scéně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titul Mistryně sportu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nedožitých 95. narozenin a 50. výročí prvovýstupu Československá direttisima na Eiger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pro české horolezectví: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významné výstupy ve Vysokých Tatrách a v Alpách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nejtěžší ženské výstupy své doby, často v zimních podmínkách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(např. první přelez Direkte Owe na Roggalspitze v Lechtálských alpách)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spoluautorka prvovýstupu Československá direttisima v severní stěně Eigeru, 1976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(VI+ A4e, s P. Plachetským, J. Rybičkou a J. Šmídem)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23" name="Google Shape;123;g3d3ab76b8f4_0_26"/>
          <p:cNvSpPr txBox="1"/>
          <p:nvPr/>
        </p:nvSpPr>
        <p:spPr>
          <a:xfrm>
            <a:off x="398275" y="608025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Sylva Kysilková, in memoriam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24" name="Google Shape;124;g3d3ab76b8f4_0_2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d3ab76b8f4_0_32"/>
          <p:cNvSpPr txBox="1"/>
          <p:nvPr>
            <p:ph idx="1" type="body"/>
          </p:nvPr>
        </p:nvSpPr>
        <p:spPr>
          <a:xfrm>
            <a:off x="398275" y="1382725"/>
            <a:ext cx="85206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*21. 12. 1919 - + 27. 3. 1945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legendární osobnost českého pískovcového lezení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110 let od narození a 80. nedožitých narozenin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(v roce 2025)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pro české horolezectví: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působení v pískovcových skalách Českého ráje, zejména na Hruboskalsku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propagátor “čistého” lezení, “správce” skal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autor desítek dodnes ceněných prvovýstupů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(např. Kouřová stěna VIIb na Daliborku, Smitkova cesta VIIc na Dominstein)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Za vyhýbání se totálnímu nasazení byl zadržen a v březnu 1945 popraven v Terezíně (spolu s bratry Chlumovými a E. Schwarzbachem).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0" name="Google Shape;130;g3d3ab76b8f4_0_32"/>
          <p:cNvSpPr txBox="1"/>
          <p:nvPr/>
        </p:nvSpPr>
        <p:spPr>
          <a:xfrm>
            <a:off x="398275" y="608025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Josef Smítka</a:t>
            </a: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, in memoriam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31" name="Google Shape;131;g3d3ab76b8f4_0_3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d3ab76b8f4_0_38"/>
          <p:cNvSpPr txBox="1"/>
          <p:nvPr>
            <p:ph idx="1" type="body"/>
          </p:nvPr>
        </p:nvSpPr>
        <p:spPr>
          <a:xfrm>
            <a:off x="398275" y="1382725"/>
            <a:ext cx="87042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*13. 1. 1913 - + 23. 7. 1986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významný český horolezec, funkcionář, trenér a instruktor působící ve 30.-50. letech 20. století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40 let od úmrtí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pro české horolezectví: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osobnost spojující předválečný institucionální rámec českého a československého horolezectví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dlouholetý jednatel Klubu alpistů československých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jeden ze zakladatelů Svazu československých horolezců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první předseda trenérské rady národního reprezentačního družstva v letech 1950-1960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 oblasti horolezectví se angažoval až do roku 1980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7" name="Google Shape;137;g3d3ab76b8f4_0_38"/>
          <p:cNvSpPr txBox="1"/>
          <p:nvPr/>
        </p:nvSpPr>
        <p:spPr>
          <a:xfrm>
            <a:off x="398275" y="617175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Otto Jelínek</a:t>
            </a: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, in memoriam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38" name="Google Shape;138;g3d3ab76b8f4_0_3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5"/>
          <p:cNvSpPr txBox="1"/>
          <p:nvPr/>
        </p:nvSpPr>
        <p:spPr>
          <a:xfrm>
            <a:off x="398200" y="58640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ZPRÁVA O PLNĚNÍ USNESENÍ VH 202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44" name="Google Shape;144;p15"/>
          <p:cNvSpPr txBox="1"/>
          <p:nvPr/>
        </p:nvSpPr>
        <p:spPr>
          <a:xfrm>
            <a:off x="398200" y="1439075"/>
            <a:ext cx="8329200" cy="48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Účetní uzávěrka 2024: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Vložení zprávy o hospodaření ČHS za rok 2024 do spolkového rejstříku.</a:t>
            </a:r>
            <a:br>
              <a:rPr lang="cs" sz="1600"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latin typeface="Barlow"/>
                <a:ea typeface="Barlow"/>
                <a:cs typeface="Barlow"/>
                <a:sym typeface="Barlow"/>
              </a:rPr>
              <a:t>- </a:t>
            </a:r>
            <a: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  <a:t>splněno</a:t>
            </a:r>
            <a:b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</a:br>
            <a:endParaRPr b="1" i="1" sz="600">
              <a:solidFill>
                <a:srgbClr val="548135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Refundace členských příspěvků: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Realizace refundace čl. příspěvků pro zdravotně postižené členy s účinností již v roce 2025.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- </a:t>
            </a:r>
            <a: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  <a:t>splněno</a:t>
            </a:r>
            <a:b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Úprava odměn o výkonu funkce: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Realizace úpravy pravidelných odměn poskytovaných na základě smluv o výkonu funkce, s účinností od 1. 5. 2025, resp. s účinností od 1. 1. 2026 (valorizace).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- </a:t>
            </a:r>
            <a: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  <a:t>splněno</a:t>
            </a:r>
            <a:b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Stanovy ČHS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Provedení závěrečné redakce schválených Stanov ČHS a vložení schváleného znění Stanov ČHS do spolkového rejstříku.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- </a:t>
            </a:r>
            <a: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  <a:t>splněno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Aktualizace spolkového rejstříku: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Aktualizace údajů o členech Výkonného výboru, Disciplinární komise a Revizní komise ve spolkovém rejstříku.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- </a:t>
            </a:r>
            <a:r>
              <a:rPr b="1" i="1" lang="cs" sz="1600">
                <a:solidFill>
                  <a:srgbClr val="548135"/>
                </a:solidFill>
                <a:latin typeface="Barlow"/>
                <a:ea typeface="Barlow"/>
                <a:cs typeface="Barlow"/>
                <a:sym typeface="Barlow"/>
              </a:rPr>
              <a:t>splněno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45" name="Google Shape;145;p1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3466e1db34c_0_2"/>
          <p:cNvSpPr txBox="1"/>
          <p:nvPr/>
        </p:nvSpPr>
        <p:spPr>
          <a:xfrm>
            <a:off x="443375" y="586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ZPRÁVA REVIZNÍ KOMISE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51" name="Google Shape;151;g3466e1db34c_0_2"/>
          <p:cNvSpPr txBox="1"/>
          <p:nvPr/>
        </p:nvSpPr>
        <p:spPr>
          <a:xfrm>
            <a:off x="443375" y="1308125"/>
            <a:ext cx="8530800" cy="56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Předseda: Martin Mašát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Členové: Michal Žibřid, Michal Všetečka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V oblasti hospodaření nebyly shledány rozpory s platnými stanovami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a vnitřními předpisy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26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ČHS.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V roce 2025 svaz nevyvíjel žádnou investiční aktivitu vzhledem k absenci investičních dotací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26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Národní sportovní agentury.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Při kontrole účetní závěrky a zprávy o hospodaření za rok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nebyly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shledány nedostatky.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V oblasti hospodaření ČSAS nebyly shledány nesrovnalosti. Výsledek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hospodaření ČSAS bude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26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použit k podpoře horolezectví.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V průběhu období od minulé valné hromady revizní komise neřešila žádný podnět od členů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269999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ČHS.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RK doporučuje schválení zprávy o hospodaření v roce 202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RK doporučuje schválení návrhu rozpočtu na rok 202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6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2" name="Google Shape;152;g3466e1db34c_0_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/>
          <p:nvPr/>
        </p:nvSpPr>
        <p:spPr>
          <a:xfrm>
            <a:off x="361075" y="1289400"/>
            <a:ext cx="8111400" cy="51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Výkonný výbor: 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VV v roce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pracoval v pětičlenném složení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Marcela Janoše vystřídal v průběhu podzimu Štefan Kecskes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Uskutečnilo se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10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jednání VV + pravidelná neformální setkání.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Sekce &amp;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komise: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v průběhu roku pokračovaly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organizační změny vedoucí k profesionalizaci činností ČHS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Sekce vzdělávání (Břetis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lav Brodský)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Sekce domácích soutěží (Lucie Kaftanová)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Sekce reprezentace a taleng (Vojtěch Albrecht)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Sekce marketingu (Jana Janurová)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Komise alpinismu (Dušan Janák)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Komise tradičního skialpinismu (Jan Pala, součást komise alpinismu)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Centrální vrcholová komise (Pavel Weisser)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Sekretariát: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Do 30. 5. 2025 zastávala funkci generálního sekretáře Božena Valentová, k 1. 6. 2025 byl generálním sekretářem jmenován Tomáš Fridrich.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Komise sportovců: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Nově založená pětičlenná komise, jejímž cílem je hájit práva a zájmy sportovců. Předseda Šimon Potůček.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63" name="Google Shape;163;p17"/>
          <p:cNvSpPr txBox="1"/>
          <p:nvPr/>
        </p:nvSpPr>
        <p:spPr>
          <a:xfrm>
            <a:off x="361075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ORGANIZACE, PERSONALISTIKA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64" name="Google Shape;164;p1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8"/>
          <p:cNvSpPr txBox="1"/>
          <p:nvPr/>
        </p:nvSpPr>
        <p:spPr>
          <a:xfrm>
            <a:off x="443375" y="1516075"/>
            <a:ext cx="8299800" cy="332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K 31. 12.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bylo evidováno: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32 122 členů </a:t>
            </a:r>
            <a:r>
              <a:rPr i="0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–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pokles o ca 4 000 členů oproti roku 2024, související se zrušením Evidovaného členství</a:t>
            </a:r>
            <a:endParaRPr b="1" i="1" sz="1600" u="none" cap="none" strike="noStrike">
              <a:solidFill>
                <a:srgbClr val="99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19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142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členů od 19 let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12 970 členů do 18 let (včetně; celkem 4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0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% základ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ny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063 členů s průkazem (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23 579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 roce 2024)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36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9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oddílů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, z toho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124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členských spolků.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0" name="Google Shape;170;p18"/>
          <p:cNvSpPr txBox="1"/>
          <p:nvPr/>
        </p:nvSpPr>
        <p:spPr>
          <a:xfrm>
            <a:off x="443375" y="61382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ČLENSTVÍ V ČHS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71" name="Google Shape;171;p1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Google Shape;176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557325" y="4655875"/>
            <a:ext cx="9578477" cy="1496625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19"/>
          <p:cNvSpPr txBox="1"/>
          <p:nvPr/>
        </p:nvSpPr>
        <p:spPr>
          <a:xfrm>
            <a:off x="443375" y="1736700"/>
            <a:ext cx="8084100" cy="24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Členství ČHS v ČOV, ČUS, ČAUS, PTU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J. Bloudek členem VV ČOV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J. Bloudek členem Komise neolympijských sportů ČOV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D. Fajbišová předsedkyní Komise sportovního lezení ČAUS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71999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ČHS dále spolupracuje s: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CSMV OLYMP, VSC VICTORIA, AC Baluo, Fyzio Gym Cooper, Andrle sport, Yarmill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78" name="Google Shape;178;p19"/>
          <p:cNvSpPr txBox="1"/>
          <p:nvPr/>
        </p:nvSpPr>
        <p:spPr>
          <a:xfrm>
            <a:off x="443375" y="61382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NÁRODNÍ AKTIVITY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79" name="Google Shape;179;p1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"/>
          <p:cNvSpPr txBox="1"/>
          <p:nvPr/>
        </p:nvSpPr>
        <p:spPr>
          <a:xfrm>
            <a:off x="404100" y="1385825"/>
            <a:ext cx="83358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cs" sz="23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Předsedající</a:t>
            </a:r>
            <a:endParaRPr b="1" i="0" sz="2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Tomáš Fridrich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t/>
            </a:r>
            <a:endParaRPr i="0" sz="23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cs" sz="23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Mandátová komise</a:t>
            </a:r>
            <a:endParaRPr b="1" i="0" sz="2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Miloslav Šramota, Jiří Faflák, </a:t>
            </a: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Miloslav </a:t>
            </a: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Homolka</a:t>
            </a:r>
            <a:endParaRPr i="0" sz="13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1" sz="2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cs" sz="23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Návrhová komise </a:t>
            </a:r>
            <a:endParaRPr b="1" i="0" sz="2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Václav Forst, Petr Novosad, </a:t>
            </a: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Bronislav Bandas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i="1" sz="2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b="1" i="0" lang="cs" sz="2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Volební komise </a:t>
            </a:r>
            <a:endParaRPr b="1" i="0" sz="2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1" lang="cs" sz="2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Břetislav Brodský, Jiří Žák, Nikola Vránová</a:t>
            </a:r>
            <a:endParaRPr b="1" i="0" sz="2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0" name="Google Shape;60;p3"/>
          <p:cNvSpPr txBox="1"/>
          <p:nvPr/>
        </p:nvSpPr>
        <p:spPr>
          <a:xfrm>
            <a:off x="443375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VOLBA PŘEDSEDAJÍCÍHO A KOMISÍ – 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NÁVRH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61" name="Google Shape;61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0"/>
          <p:cNvSpPr txBox="1"/>
          <p:nvPr/>
        </p:nvSpPr>
        <p:spPr>
          <a:xfrm>
            <a:off x="443375" y="6229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MEZINÁRODNÍ AKTIVITY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85" name="Google Shape;185;p20"/>
          <p:cNvSpPr txBox="1"/>
          <p:nvPr/>
        </p:nvSpPr>
        <p:spPr>
          <a:xfrm>
            <a:off x="443375" y="1522075"/>
            <a:ext cx="84252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byl v roce 2025 členem těchto mezinárodních organizací: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UIAA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– </a:t>
            </a:r>
            <a:r>
              <a:rPr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Union Internationale des Associations d'Alpinisme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(Mezinárodní horolezecká federace</a:t>
            </a:r>
            <a:r>
              <a:rPr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)</a:t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IFSC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– International Federation of Sport Climbing (Mezinárodní federace sportovního lezení; od podzimu 2025 pod názvem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World Climbing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ISMF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– International Ski Mountaineering Federation (Mezinárodní federace skialpinismu)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EUMA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– European Mountaineering Association (Evropská horolezecká asociace)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BMU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– Balkan Mountaineering Union (Balkánská horolezecká unie; člen pozorovatel)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SHS James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– Spolok slovenských horolezcov (přidružené členství)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Pokračuje spolupráce s PZS – TRIO, slevy na chatách ve Slovinsku.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Přidružené členství v SHS James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→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slevy na chatách ve Vysokých Tatrách a finanční podpora jejich provozu.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Zástupci ČHS se zúčastnili plenárních zasedání a dalších význačných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významných jednání výše zmíněných mezinárodních federací.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86" name="Google Shape;186;p2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d3de75a40b_0_7"/>
          <p:cNvSpPr txBox="1"/>
          <p:nvPr/>
        </p:nvSpPr>
        <p:spPr>
          <a:xfrm>
            <a:off x="470800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MEZINÁRODNÍ AKTIVITY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92" name="Google Shape;192;g3d3de75a40b_0_7"/>
          <p:cNvSpPr txBox="1"/>
          <p:nvPr/>
        </p:nvSpPr>
        <p:spPr>
          <a:xfrm>
            <a:off x="470800" y="1375775"/>
            <a:ext cx="8425200" cy="580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ČHS měl v roce 2025 v mezinárodních sportovních federacích tyto zástupce:</a:t>
            </a:r>
            <a:endParaRPr b="1"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IFSC/World Climbing</a:t>
            </a:r>
            <a:endParaRPr b="1" sz="1600"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Rules Commission – Lumír Návrat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Event Commission – Vojtěch Albrecht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Judge, level 1 – Hana Kroupová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IFSC-Europe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Board Member – Jan Bloudek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UIAA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Training Commission – Jiří Vogel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Medical Commission – Lenka Horáková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Medical Commission – Ivan Rotman (jako korespondenční člen)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ISMF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Audit Committee – Jan Bloudek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EUMA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zastupující předseda – Jan Bloudek (do poloviny roku 2025, ukončeno dle stanov po dvou vol. obdobích)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93" name="Google Shape;193;g3d3de75a40b_0_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d504c23dd5_0_12"/>
          <p:cNvSpPr txBox="1"/>
          <p:nvPr/>
        </p:nvSpPr>
        <p:spPr>
          <a:xfrm>
            <a:off x="470800" y="1487575"/>
            <a:ext cx="8078400" cy="46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Zvyšování aktivity a kvality oddílů, nárůst počtu členů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v roce 2029 má ČHS 30 000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26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členů, z toho 20 000 sdružených v oddílech.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Stav ke konci roku 2025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32 112 členů (25 536 s průkazem na 2025), 16 536 členů v 369 oddílech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Kvalita a kapacita služeb ČHS členům setrvale stoupají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; funguje všech pět sekcí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26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řízených generálním sekretářem.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Stav ke konci roku 2025: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čtyři fungující sekce, obsazené profesionálními manažery, řízené generálním sekretářem. Kvalita služeb je nezávisle ověřena průzkumy, s náměty na zlepšení se pracuje.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Vnímání značky: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je stabilní, důvěryhodná organizace, respektovaná lezeckou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26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 sportovní komunitou včetně širší veřejnosti; členové si jí váží a identifikují se s ní.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Stav ke konci roku 2025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ČHS je vlastními členy vnímán pozitivně, ale je zde velký prostor ke zlepšení. Široká veřejnost vnímá ČHS jen částečně a zúženě.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99" name="Google Shape;199;g3d504c23dd5_0_12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PLNĚNÍ CÍLŮ PRO OBDOBÍ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 2025-2029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00" name="Google Shape;200;g3d504c23dd5_0_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3d504c23dd5_2_33"/>
          <p:cNvSpPr txBox="1"/>
          <p:nvPr/>
        </p:nvSpPr>
        <p:spPr>
          <a:xfrm>
            <a:off x="470800" y="1487579"/>
            <a:ext cx="8343600" cy="4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Rozvoj sportu: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nejméně 8 tis. členů je zapojených v nějaké formě sportovní soutěže,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26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 vyváženým zapojením v outdooru i indooru.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</a:t>
            </a: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Stav ke konci roku 2025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3 041 unikátních osob se zapojilo do soutěží, celkem 11 502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účastí na závodech.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se bezpečně umisťuje mezi 30 prioritizovanými sporty NSA. 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</a:t>
            </a: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Stav ke konci roku 2025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ČHS zhruba na 20. místě mezi prioritizovanými sporty.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pořádá 1–2 mezinárodní závody ročně a pravidelně se účastní významných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269999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mezinárodních projektů. 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Stav ke konci roku 2025: Pro rok 2026 je přiděleno pořádání Světového poháru (boulder + obtížnost) a pořádání regionálního mezinárodního poháru mládeže a mezinárodního open závodu v paralezení; pro rok 2027 je přiděleno pořádání Mistrovství světa v sportovním lezení (boulder + obtížnost + rychlost + paralezení).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 roce 2029 je připravený projekt Národního tréninkového centra.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</a:t>
            </a: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Stav ke konci roku 2025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: zatím bez posunu, nastane změna přístupu ze strany NSA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06" name="Google Shape;206;g3d504c23dd5_2_33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PLNĚNÍ CÍLŮ PRO OBDOBÍ 2025–2029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07" name="Google Shape;207;g3d504c23dd5_2_3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38b59212599_11_0"/>
          <p:cNvSpPr txBox="1"/>
          <p:nvPr/>
        </p:nvSpPr>
        <p:spPr>
          <a:xfrm>
            <a:off x="328900" y="1309075"/>
            <a:ext cx="8637600" cy="55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Audit, zaměřený na zmapování vnitřních procesů a kontrolních mechanismů ČHS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, dle požadavků NSA a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v souladu s mezinárodním standardem pro související služby ISRS 4400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Auditorka M. Kotrčová, č.osv. KA 1311; auditní zpráva zahrnuje roky 2024 a 2025.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sz="8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Výsledek </a:t>
            </a:r>
            <a:r>
              <a:rPr lang="cs" sz="1500">
                <a:latin typeface="Barlow"/>
                <a:ea typeface="Barlow"/>
                <a:cs typeface="Barlow"/>
                <a:sym typeface="Barlow"/>
              </a:rPr>
              <a:t>(ve zkráceném znění)</a:t>
            </a:r>
            <a:r>
              <a:rPr i="0" lang="cs" sz="15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:</a:t>
            </a:r>
            <a:endParaRPr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500"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má stanovené strategické cíle podle kterých je naplánován rozpočet a disponuje vnitřními dokumenty, které upravují postupy v oblasti hospodaření (zejm. Hospodářský řád a Organizační a podpisový řád) a řídí se jimi.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Součástí auditu byla i kontrola reprezentativního vzorku položek výdajů. </a:t>
            </a: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Byla provedena kontrola objednávek, faktur a následných plateb a jejich schválení odpovědnou osobou. Veškeré předložené vybrané doklady, včetně jejich úhrad splňovaly podmínky stanovené interními předpisy. Nebylo shledáno závad.</a:t>
            </a: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Byla provedena kontrola všech veřejných zakázek za dané období. Plnění bylo poskytnuto v souladu se smlouvou a výběr a posouzení dodavatele byl proveden dle podmínek stanovených Hospodářským řádem a zákonem č. 134/2016 Sb., o zadávání veřejných zakázek, ve znění pozdějších předpisů. </a:t>
            </a:r>
            <a:endParaRPr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Identifikace a řízení případných rizik probíhá ve 3 úrovních, kontrolní mechanismy jsou nastaveny funkčně. Vnitřní rizika jsou ošetřena dobře nastaveným kontrolním systémem. Příslušná dokumentace byla získána. ČHS neidentifikoval v souvislosti s finančními operacemi za dané období žádná významná rizika. </a:t>
            </a:r>
            <a:endParaRPr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13" name="Google Shape;213;g38b59212599_11_0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AUDIT VNITŘNÍCH PROCESŮ ČHS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14" name="Google Shape;214;g38b59212599_11_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d504c23dd5_0_19"/>
          <p:cNvSpPr txBox="1"/>
          <p:nvPr/>
        </p:nvSpPr>
        <p:spPr>
          <a:xfrm>
            <a:off x="293425" y="1325042"/>
            <a:ext cx="8343600" cy="39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Výsledek auditu: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Byl předložen Hospodářský řád/kapitola IV. Schvalování úhrad, evidence a archivace účetních dokladů/ který stanovuje pravomoci a odpovědnosti jednotlivých osob dle výše a druhu bezhotovostních a hotovostních výdajů. Dále byl získán Organizační a podpisový řád svazu /kapitola X. Oprávnění k podpisování písemností, který řeší oprávnění k podpisu jednotlivých písemností. Následným dotazováním byl zjištěn podrobný postup průběhu schvalování a monitoringu výdajů. Pro schvalování jakýchkoli výdajů využívá svaz aplikaci Digitoo, která obsahuje předepsaný postup schvalování včetně auditní stopy a elektronického archivu faktur a dalších dokumentů vztahujících se k proplácení výdajů. Nebyly shledány závady.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Informace o hospodaření svazu jsou řádně a pravidelně poskytovány ke kontrole osobám odpovědným za kapitoly rozpočtu, tj manažerům sekcí a komisí a generálnímu sekretáři (1x týdně), místopředsedovi pro ekonomiku a Výkonnému výboru (1x měsíčně). Čtvrtletní reportingy v členění </a:t>
            </a:r>
            <a:b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po kapitolách rozpočtu jsou zveřejňovány na webu ČHS pro informaci členům svazu. 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20" name="Google Shape;220;g3d504c23dd5_0_19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AUDIT VNITŘNÍCH PROCESŮ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 ČHS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21" name="Google Shape;221;g3d504c23dd5_0_1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222" name="Google Shape;222;g3d504c23dd5_0_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6650" y="5124775"/>
            <a:ext cx="3387600" cy="165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3"/>
          <p:cNvSpPr txBox="1"/>
          <p:nvPr/>
        </p:nvSpPr>
        <p:spPr>
          <a:xfrm>
            <a:off x="463350" y="1514050"/>
            <a:ext cx="8217300" cy="50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SVĚTOVÝ POHÁR V BOULDERU V PRAZE – </a:t>
            </a:r>
            <a:r>
              <a:rPr b="1" i="1" lang="cs" sz="1600">
                <a:solidFill>
                  <a:srgbClr val="2B3135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„last boulder dance“ Adama Ondry</a:t>
            </a:r>
            <a:b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latin typeface="Barlow"/>
                <a:ea typeface="Barlow"/>
                <a:cs typeface="Barlow"/>
                <a:sym typeface="Barlow"/>
              </a:rPr>
              <a:t>6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.–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8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června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, Praha-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1"/>
                  </a:ext>
                </a:extLst>
              </a:rPr>
              <a:t>Letná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598" lvl="0" marL="540000" marR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Barlow"/>
              <a:buChar char="●"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spolupořadatel: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The Playbook House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a další mediální firmy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598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171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závodníků (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10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českých reprezentantů)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Char char="●"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velmi pozitivní hodnocení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– sportovci, IFSC, diváci; i přes nepř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íznivé </a:t>
            </a:r>
            <a:r>
              <a:rPr lang="cs" sz="1600"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2"/>
                  </a:ext>
                </a:extLst>
              </a:rPr>
              <a:t>podmínky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(posunuté semifinále a zrušené finále žen)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⊳ diváci: přes 1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0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.000 na místě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		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ISFC akci hodnotila pozitivně, díky čemuž ČHS získal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08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pořadatelství i na rok 2026 (3.–7. 6. 2026) boulder + obtížnost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0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mediální zásah přes 34,7 milionů diváků/sledujících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Barlow"/>
              <a:buChar char="●"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realizační tým více než 300 členů</a:t>
            </a:r>
            <a:endParaRPr i="0" sz="1600" u="none" cap="none" strike="noStrike">
              <a:solidFill>
                <a:srgbClr val="595959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v rámci SP proběhlo finálové kolo Školního boulder poháru 2025</a:t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28" name="Google Shape;228;p23"/>
          <p:cNvSpPr txBox="1"/>
          <p:nvPr/>
        </p:nvSpPr>
        <p:spPr>
          <a:xfrm>
            <a:off x="463350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IFSC BOULDER WORLD CUP PRAGUE 2025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29" name="Google Shape;229;p2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g396f9ccca95_9_26" title="Boulder PRAGUE - friday-07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75475" y="0"/>
            <a:ext cx="1028198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d504c23dd5_2_1"/>
          <p:cNvSpPr txBox="1"/>
          <p:nvPr/>
        </p:nvSpPr>
        <p:spPr>
          <a:xfrm>
            <a:off x="463350" y="1417800"/>
            <a:ext cx="8217300" cy="51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kategorie:</a:t>
            </a: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 Hory a velehory, Skály a bouldery a Závodní sport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43 nominací, 25 ocenění 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Výstup roku*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 Adam Ondra, Bon Voyage 9a trad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Výstup roku 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Jana Švecová, první ženský přelez boulderu Supertussi Low 8B+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Marek Holeček a Ondra Húserka </a:t>
            </a:r>
            <a:r>
              <a:rPr i="1"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in memoriam</a:t>
            </a: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, prvovýstup na nepálský vrchol Langtang Lirung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191599" lvl="0" marL="5400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Sportovec roku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Aneta Loužecká, titul Mistryně světa ledolezení na rychlost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highlight>
                  <a:srgbClr val="FFFFFF"/>
                </a:highlight>
                <a:latin typeface="Barlow"/>
                <a:ea typeface="Barlow"/>
                <a:cs typeface="Barlow"/>
                <a:sym typeface="Barlow"/>
              </a:rPr>
              <a:t>Adam Ondra, 6. místo na olympijských hrách</a:t>
            </a:r>
            <a:endParaRPr sz="1600">
              <a:solidFill>
                <a:schemeClr val="dk1"/>
              </a:solidFill>
              <a:highlight>
                <a:srgbClr val="FFFFFF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120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chemeClr val="dk1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40" name="Google Shape;240;g3d504c23dd5_2_1"/>
          <p:cNvSpPr txBox="1"/>
          <p:nvPr/>
        </p:nvSpPr>
        <p:spPr>
          <a:xfrm>
            <a:off x="463350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VÝSTUPY ROKU 2025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41" name="Google Shape;241;g3d504c23dd5_2_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g396f9ccca95_9_0" title="LZ1_0586 (2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460250" y="-64000"/>
            <a:ext cx="10289551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"/>
          <p:cNvSpPr txBox="1"/>
          <p:nvPr/>
        </p:nvSpPr>
        <p:spPr>
          <a:xfrm>
            <a:off x="443375" y="53152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cs" sz="2200" u="none" cap="none" strike="noStrike">
                <a:solidFill>
                  <a:schemeClr val="lt1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PARTNEŘI ČHS 2026</a:t>
            </a:r>
            <a:endParaRPr b="0" i="0" sz="2200" u="none" cap="none" strike="noStrike">
              <a:solidFill>
                <a:schemeClr val="lt1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</p:txBody>
      </p:sp>
      <p:sp>
        <p:nvSpPr>
          <p:cNvPr id="67" name="Google Shape;67;p2"/>
          <p:cNvSpPr txBox="1"/>
          <p:nvPr/>
        </p:nvSpPr>
        <p:spPr>
          <a:xfrm>
            <a:off x="305100" y="6217625"/>
            <a:ext cx="88389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1600" u="none" cap="none" strike="noStrike">
                <a:solidFill>
                  <a:srgbClr val="434343"/>
                </a:solidFill>
                <a:latin typeface="Barlow"/>
                <a:ea typeface="Barlow"/>
                <a:cs typeface="Barlow"/>
                <a:sym typeface="Barlow"/>
              </a:rPr>
              <a:t>Příjmy od partnerů přes 3,1 mil. Kč; z toho necelé 2,1 mil. Kč bylo materiální plnění</a:t>
            </a:r>
            <a:endParaRPr i="0" sz="1600" u="none" cap="none" strike="noStrike">
              <a:solidFill>
                <a:srgbClr val="434343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8" name="Google Shape;68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1"/>
          <p:cNvSpPr txBox="1"/>
          <p:nvPr/>
        </p:nvSpPr>
        <p:spPr>
          <a:xfrm>
            <a:off x="470800" y="1487579"/>
            <a:ext cx="8343600" cy="4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Extra benefity: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Kvalitní cestovní pojištění UNIQA </a:t>
            </a:r>
            <a:br>
              <a:rPr i="0" lang="cs" sz="1600" u="none" cap="none" strike="noStrike">
                <a:solidFill>
                  <a:srgbClr val="990000"/>
                </a:solidFill>
                <a:highlight>
                  <a:srgbClr val="FFFF00"/>
                </a:highlight>
                <a:latin typeface="Barlow"/>
                <a:ea typeface="Barlow"/>
                <a:cs typeface="Barlow"/>
                <a:sym typeface="Barlow"/>
              </a:rPr>
            </a:br>
            <a:r>
              <a:rPr i="0" lang="cs" sz="1600" u="none" cap="none" strike="noStrike">
                <a:solidFill>
                  <a:srgbClr val="990000"/>
                </a:solidFill>
                <a:highlight>
                  <a:srgbClr val="FFFF00"/>
                </a:highlight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zakoupilo ca 9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00 členů (⬆ ca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150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Balíček Trio (ČHS, PZS, Uniqa pojištění)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zakoupilo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téměř 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3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00 členů (⬆ ca </a:t>
            </a:r>
            <a:r>
              <a:rPr i="1" lang="cs" sz="1600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r>
              <a:rPr i="1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00)</a:t>
            </a:r>
            <a:endParaRPr i="1" sz="1600" u="none" cap="none" strike="noStrike">
              <a:solidFill>
                <a:srgbClr val="99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Základní benefity: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pojištění odpovědnosti za škody způsobené při lezení (ČR)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slevy na horských chatách na Slovensku, ve Slovinsku,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zprostředkovaně Alpy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úrazové pojištění, pojištění odpovědnosti trenérů a instruktorů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kurzy pro instruktory, trenéry, rozhodčí, stavěče s bonusy pro oddíly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metodické akce pro členy a pro veřejnost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ve vybraných oblastech možnost lezení pouze pro členy ČHS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v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stupy zdarma do skalních oblastí s placeným vstupem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Prachov, Tisá, Adršpach a Teplice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obsáhlá knihovna</a:t>
            </a:r>
            <a:endParaRPr i="0" sz="16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celoroční partnerské slevy (10 % Hudy, 5 % Rock Point a Keen), měsíční časově omezené partnerské slevy v rámci členských mailingů</a:t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52" name="Google Shape;252;p21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BENEFITY PRO ČLENY 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53" name="Google Shape;253;p2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3d504c23dd5_2_39"/>
          <p:cNvSpPr txBox="1"/>
          <p:nvPr/>
        </p:nvSpPr>
        <p:spPr>
          <a:xfrm>
            <a:off x="553100" y="1496729"/>
            <a:ext cx="8343600" cy="514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Sekce marketingu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založena v polovině roku 2025, manažerka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Jana Janurová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Cíle, rozpracované již v roce 2025: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systematičtější a osobnější komunikace směrem k veřejnosti, lezecké komunitě i ke členům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postupná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modernizace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digitální infrastruktury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rozšíření a zlepšení využívání sociálních sítí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posílení viditelnosti ČHS na různých akcích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nová strategie fundrasingu reflektující potřeby partnerských společností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Vize</a:t>
            </a:r>
            <a:endParaRPr b="1"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Posílit vnímání ČHS jakožto respektované značky, která propojuje špičkový výkon s dobrodružstvím, komunitními hodnotami a kvalitními informacemi. Tzn. posun od čistě “servisní” organizace.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>
                <a:latin typeface="Barlow"/>
                <a:ea typeface="Barlow"/>
                <a:cs typeface="Barlow"/>
                <a:sym typeface="Barlow"/>
              </a:rPr>
              <a:t>Formulace cílů zejména v oblasti komunikace, rozvoje služeb a prioritizace projektů se opírala i o výsledky série průzkumů, zaměřených na předsedy oddílů, členskou základnu a širokou veřejnost, které byly realizovány na podzim 2025.</a:t>
            </a:r>
            <a:endParaRPr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59" name="Google Shape;259;g3d504c23dd5_2_39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MARKETING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60" name="Google Shape;260;g3d504c23dd5_2_3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d504c23dd5_2_49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PRŮZKUMY VEŘEJNÉHO MÍNĚNÍ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66" name="Google Shape;266;g3d504c23dd5_2_4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267" name="Google Shape;267;g3d504c23dd5_2_49"/>
          <p:cNvSpPr txBox="1"/>
          <p:nvPr/>
        </p:nvSpPr>
        <p:spPr>
          <a:xfrm>
            <a:off x="571139" y="1797432"/>
            <a:ext cx="8520600" cy="81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3 </a:t>
            </a: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PRŮZKUMY</a:t>
            </a:r>
            <a:r>
              <a:rPr lang="cs" sz="1600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 = 3 </a:t>
            </a: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PERSPEKTIVY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900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68" name="Google Shape;268;g3d504c23dd5_2_49"/>
          <p:cNvSpPr txBox="1"/>
          <p:nvPr/>
        </p:nvSpPr>
        <p:spPr>
          <a:xfrm>
            <a:off x="516625" y="2615232"/>
            <a:ext cx="37440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600" u="none" cap="none" strike="noStrike">
                <a:solidFill>
                  <a:srgbClr val="BF9000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VEŘEJNOST</a:t>
            </a:r>
            <a:endParaRPr b="0" i="0" sz="1600" u="none" cap="none" strike="noStrike">
              <a:solidFill>
                <a:srgbClr val="BF90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69" name="Google Shape;269;g3d504c23dd5_2_49"/>
          <p:cNvSpPr txBox="1"/>
          <p:nvPr/>
        </p:nvSpPr>
        <p:spPr>
          <a:xfrm>
            <a:off x="526765" y="2943247"/>
            <a:ext cx="2441400" cy="13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cílová populace: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16 - 80 let</a:t>
            </a:r>
            <a:endParaRPr b="0"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velikost vzorku: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1051 respondentů</a:t>
            </a:r>
            <a:endParaRPr b="0"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70" name="Google Shape;270;g3d504c23dd5_2_49"/>
          <p:cNvSpPr txBox="1"/>
          <p:nvPr/>
        </p:nvSpPr>
        <p:spPr>
          <a:xfrm>
            <a:off x="2754202" y="2612175"/>
            <a:ext cx="37440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600" u="none" cap="none" strike="noStrike">
                <a:solidFill>
                  <a:srgbClr val="BF9000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ČLENOVÉ ČHS</a:t>
            </a:r>
            <a:endParaRPr b="0" i="0" sz="1600" u="none" cap="none" strike="noStrike">
              <a:solidFill>
                <a:srgbClr val="BF90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71" name="Google Shape;271;g3d504c23dd5_2_49"/>
          <p:cNvSpPr txBox="1"/>
          <p:nvPr/>
        </p:nvSpPr>
        <p:spPr>
          <a:xfrm>
            <a:off x="2761875" y="2926944"/>
            <a:ext cx="2738700" cy="132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cílová populace: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členové ČHS, věk 16+</a:t>
            </a:r>
            <a:endParaRPr b="0"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velikost vzorku: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osloveno 14 620, zapojeno 2076</a:t>
            </a: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72" name="Google Shape;272;g3d504c23dd5_2_49"/>
          <p:cNvSpPr txBox="1"/>
          <p:nvPr/>
        </p:nvSpPr>
        <p:spPr>
          <a:xfrm>
            <a:off x="5671270" y="2612182"/>
            <a:ext cx="2637900" cy="56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cs" sz="1600" u="none" cap="none" strike="noStrike">
                <a:solidFill>
                  <a:srgbClr val="BF9000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PŘEDSEDOVÉ ODDÍLŮ ČHS</a:t>
            </a:r>
            <a:endParaRPr b="0" i="0" sz="1600" u="none" cap="none" strike="noStrike">
              <a:solidFill>
                <a:srgbClr val="BF90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73" name="Google Shape;273;g3d504c23dd5_2_49"/>
          <p:cNvSpPr txBox="1"/>
          <p:nvPr/>
        </p:nvSpPr>
        <p:spPr>
          <a:xfrm>
            <a:off x="5682100" y="2921025"/>
            <a:ext cx="2637900" cy="1534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cílová populace: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předsedové oddílů ČHS</a:t>
            </a:r>
            <a:endParaRPr b="0"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velikost vzorku: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osloveno 363, zapojeno 147</a:t>
            </a:r>
            <a:endParaRPr b="0"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endParaRPr b="0"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96f9ccca95_9_6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279" name="Google Shape;279;g396f9ccca95_9_68"/>
          <p:cNvSpPr txBox="1"/>
          <p:nvPr/>
        </p:nvSpPr>
        <p:spPr>
          <a:xfrm>
            <a:off x="411225" y="4631325"/>
            <a:ext cx="8520600" cy="14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Barlow Medium"/>
              <a:buNone/>
            </a:pPr>
            <a:r>
              <a:rPr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Co z toho plyne?</a:t>
            </a:r>
            <a:endParaRPr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Máme velmi silný „produkt“ uvnitř komunity (loajalita a doporučení), ale slabší srozumitelnost navenek.</a:t>
            </a:r>
            <a:endParaRPr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rPr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Oddíly oceňují informační servis a vidí jasné priority (skály / bezpečnost / metodika).</a:t>
            </a:r>
            <a:endParaRPr i="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800"/>
              <a:buFont typeface="Barlow Medium"/>
              <a:buNone/>
            </a:pPr>
            <a:r>
              <a:rPr i="0" lang="cs" u="none" cap="none" strike="noStrike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Strategie: </a:t>
            </a:r>
            <a:r>
              <a:rPr i="0" lang="cs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udržet outdoorové jádro a současně srozumitelně rozšířit příběh o sportovní sekci (lezení i skialp).</a:t>
            </a:r>
            <a:endParaRPr i="0" u="none" cap="none" strike="noStrike">
              <a:solidFill>
                <a:srgbClr val="000000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80" name="Google Shape;280;g396f9ccca95_9_68"/>
          <p:cNvSpPr txBox="1"/>
          <p:nvPr/>
        </p:nvSpPr>
        <p:spPr>
          <a:xfrm>
            <a:off x="411225" y="2394250"/>
            <a:ext cx="2637900" cy="25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Předsedové: </a:t>
            </a:r>
            <a:b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ČHS plní poslání dobře</a:t>
            </a:r>
            <a:endParaRPr b="0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91 %</a:t>
            </a:r>
            <a:endParaRPr b="1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26 % rozhodně ano</a:t>
            </a:r>
            <a:b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65 % spíše ano</a:t>
            </a:r>
            <a:endParaRPr b="0" i="0" sz="1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313131"/>
              </a:solidFill>
              <a:highlight>
                <a:srgbClr val="FFFFFF"/>
              </a:highlight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400" u="none" cap="none" strike="noStrike">
                <a:solidFill>
                  <a:srgbClr val="595959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endParaRPr b="0" i="0" sz="1400" u="none" cap="none" strike="noStrike">
              <a:solidFill>
                <a:srgbClr val="595959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281" name="Google Shape;281;g396f9ccca95_9_68"/>
          <p:cNvSpPr txBox="1"/>
          <p:nvPr/>
        </p:nvSpPr>
        <p:spPr>
          <a:xfrm>
            <a:off x="2658800" y="2394250"/>
            <a:ext cx="2738700" cy="23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Předsedové: </a:t>
            </a:r>
            <a:b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informace jsou dostačující</a:t>
            </a:r>
            <a:endParaRPr b="0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Calibri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93 %</a:t>
            </a:r>
            <a:endParaRPr b="0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3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36 % rozhodně ano</a:t>
            </a:r>
            <a:endParaRPr b="0"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3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56 % spíše ano</a:t>
            </a:r>
            <a:endParaRPr b="0"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82" name="Google Shape;282;g396f9ccca95_9_68"/>
          <p:cNvSpPr txBox="1"/>
          <p:nvPr/>
        </p:nvSpPr>
        <p:spPr>
          <a:xfrm>
            <a:off x="5180000" y="2394250"/>
            <a:ext cx="2637900" cy="22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Členové: </a:t>
            </a:r>
            <a:b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doporučí členství</a:t>
            </a:r>
            <a:endParaRPr b="0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91 %</a:t>
            </a:r>
            <a:endParaRPr b="1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50 % rozhodně ano</a:t>
            </a:r>
            <a:endParaRPr b="0" i="0" sz="1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Calibri"/>
              <a:buNone/>
            </a:pP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41 % spíše ano</a:t>
            </a:r>
            <a:endParaRPr b="0" i="0" sz="1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Calibri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83" name="Google Shape;283;g396f9ccca95_9_68"/>
          <p:cNvSpPr txBox="1"/>
          <p:nvPr/>
        </p:nvSpPr>
        <p:spPr>
          <a:xfrm>
            <a:off x="7141113" y="2394250"/>
            <a:ext cx="2637900" cy="2638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Veřejnost: </a:t>
            </a:r>
            <a:b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4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zná ČHS</a:t>
            </a:r>
            <a:endParaRPr b="0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45 %</a:t>
            </a:r>
            <a:endParaRPr b="0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28 % z médií</a:t>
            </a:r>
            <a:b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10 % od známých</a:t>
            </a:r>
            <a:b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6 % z jiného zdroje</a:t>
            </a:r>
            <a:b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0" i="0" lang="cs" sz="13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1 % je členem</a:t>
            </a:r>
            <a:endParaRPr b="0" i="0" sz="13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1" i="0" sz="14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84" name="Google Shape;284;g396f9ccca95_9_68"/>
          <p:cNvSpPr txBox="1"/>
          <p:nvPr/>
        </p:nvSpPr>
        <p:spPr>
          <a:xfrm>
            <a:off x="411225" y="1551238"/>
            <a:ext cx="85206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TOTO JE NÁŠ KAPITÁL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>
                <a:solidFill>
                  <a:srgbClr val="CEBD88"/>
                </a:solidFill>
                <a:latin typeface="Barlow"/>
                <a:ea typeface="Barlow"/>
                <a:cs typeface="Barlow"/>
                <a:sym typeface="Barlow"/>
              </a:rPr>
              <a:t>silné základy + jasné priority</a:t>
            </a:r>
            <a:endParaRPr b="1">
              <a:solidFill>
                <a:srgbClr val="CEBD88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85" name="Google Shape;285;g396f9ccca95_9_68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PRŮZKUMY VEŘEJNÉHO MÍNĚNÍ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96f9ccca95_8_4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PRŮZKUMY VEŘEJNÉHO MÍNĚNÍ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291" name="Google Shape;291;g396f9ccca95_8_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292" name="Google Shape;292;g396f9ccca95_8_4"/>
          <p:cNvSpPr txBox="1"/>
          <p:nvPr/>
        </p:nvSpPr>
        <p:spPr>
          <a:xfrm>
            <a:off x="470800" y="2810125"/>
            <a:ext cx="8181000" cy="18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Správa a údržba skalních oblastí: </a:t>
            </a:r>
            <a:r>
              <a:rPr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důležitá pro 96 % předsedů i 96 % členů.</a:t>
            </a:r>
            <a:endParaRPr sz="1600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Vyjednávání povolení lezení: </a:t>
            </a:r>
            <a:r>
              <a:rPr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důležité pro 91 % předsedů; mezi členy důležité pro 89 %.</a:t>
            </a:r>
            <a:endParaRPr sz="1600">
              <a:solidFill>
                <a:srgbClr val="595959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000000"/>
                </a:solidFill>
                <a:latin typeface="Barlow Medium"/>
                <a:ea typeface="Barlow Medium"/>
                <a:cs typeface="Barlow Medium"/>
                <a:sym typeface="Barlow Medium"/>
              </a:rPr>
              <a:t>Pojištění: </a:t>
            </a:r>
            <a:r>
              <a:rPr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členové hodnotí jako důležité (89 %) a zároveň je to často „vstupní motiv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členství (56 %).</a:t>
            </a:r>
            <a:endParaRPr sz="1600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→ 83 % členů a 89 % předsedů hodnotí pojištění i správu skal jako „výborně/velmi dobře“. </a:t>
            </a:r>
            <a:endParaRPr sz="1600">
              <a:solidFill>
                <a:srgbClr val="595959"/>
              </a:solidFill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i="1" lang="cs" sz="1600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Toto je naše jádro, hlavní hodnota, na které stavíme.</a:t>
            </a:r>
            <a:endParaRPr sz="1600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293" name="Google Shape;293;g396f9ccca95_8_4"/>
          <p:cNvSpPr txBox="1"/>
          <p:nvPr/>
        </p:nvSpPr>
        <p:spPr>
          <a:xfrm>
            <a:off x="491500" y="1786601"/>
            <a:ext cx="8520600" cy="8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OUTDOOROVÉ JÁDRO JE NÁŠ SPOLEČNÝ JMENOVATEL</a:t>
            </a:r>
            <a:endParaRPr b="1"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rgbClr val="CEBD88"/>
                </a:solidFill>
                <a:latin typeface="Barlow"/>
                <a:ea typeface="Barlow"/>
                <a:cs typeface="Barlow"/>
                <a:sym typeface="Barlow"/>
              </a:rPr>
              <a:t>Skály, povolení, pojištění a bezpečnost = legitimita ČHS</a:t>
            </a:r>
            <a:endParaRPr b="1" sz="1600">
              <a:solidFill>
                <a:srgbClr val="CEBD88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96f9ccca95_9_9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299" name="Google Shape;299;g396f9ccca95_9_96"/>
          <p:cNvSpPr txBox="1"/>
          <p:nvPr/>
        </p:nvSpPr>
        <p:spPr>
          <a:xfrm>
            <a:off x="470800" y="1351628"/>
            <a:ext cx="8520600" cy="96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Arial"/>
              <a:buNone/>
            </a:pPr>
            <a:r>
              <a:rPr b="1" i="0" lang="cs" sz="18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METODIKA A BEZPEČNOST: OBSAH, KTERÝ SPOJUJE VŠECHNY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51"/>
              <a:buFont typeface="Barlow"/>
              <a:buNone/>
            </a:pPr>
            <a:r>
              <a:rPr b="1" i="0" lang="cs" sz="1600" u="none" cap="none" strike="noStrike">
                <a:solidFill>
                  <a:srgbClr val="CEBD88"/>
                </a:solidFill>
                <a:latin typeface="Barlow"/>
                <a:ea typeface="Barlow"/>
                <a:cs typeface="Barlow"/>
                <a:sym typeface="Barlow"/>
              </a:rPr>
              <a:t>Největší poptávka členů + široké využití oddíly.</a:t>
            </a:r>
            <a:endParaRPr/>
          </a:p>
        </p:txBody>
      </p:sp>
      <p:sp>
        <p:nvSpPr>
          <p:cNvPr id="300" name="Google Shape;300;g396f9ccca95_9_96"/>
          <p:cNvSpPr txBox="1"/>
          <p:nvPr/>
        </p:nvSpPr>
        <p:spPr>
          <a:xfrm>
            <a:off x="1406075" y="2240050"/>
            <a:ext cx="2596800" cy="9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3"/>
              <a:buFont typeface="Arial"/>
              <a:buNone/>
            </a:pPr>
            <a:r>
              <a:rPr b="0" i="0" lang="cs" sz="1233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Oddíly využívají metodiku:</a:t>
            </a:r>
            <a:endParaRPr b="0" i="0" sz="1233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65"/>
              <a:buFont typeface="Arial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67 %</a:t>
            </a:r>
            <a:endParaRPr b="0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3"/>
              <a:buFont typeface="Arial"/>
              <a:buNone/>
            </a:pPr>
            <a:r>
              <a:rPr b="0" i="0" lang="cs" sz="1233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17 % často, 50 % občas</a:t>
            </a:r>
            <a:endParaRPr b="0" i="0" sz="1233" u="none" cap="none" strike="noStrike">
              <a:solidFill>
                <a:srgbClr val="313131"/>
              </a:solidFill>
              <a:highlight>
                <a:srgbClr val="FFFFFF"/>
              </a:highlight>
              <a:latin typeface="Barlow Medium"/>
              <a:ea typeface="Barlow Medium"/>
              <a:cs typeface="Barlow Medium"/>
              <a:sym typeface="Barlow Medium"/>
            </a:endParaRPr>
          </a:p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33"/>
              <a:buFont typeface="Arial"/>
              <a:buNone/>
            </a:pPr>
            <a:r>
              <a:rPr b="0" i="0" lang="cs" sz="1033" u="none" cap="none" strike="noStrike">
                <a:solidFill>
                  <a:srgbClr val="595959"/>
                </a:solidFill>
                <a:latin typeface="Barlow Medium"/>
                <a:ea typeface="Barlow Medium"/>
                <a:cs typeface="Barlow Medium"/>
                <a:sym typeface="Barlow Medium"/>
              </a:rPr>
              <a:t> </a:t>
            </a:r>
            <a:endParaRPr b="0" i="0" sz="1033" u="none" cap="none" strike="noStrike">
              <a:solidFill>
                <a:srgbClr val="595959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301" name="Google Shape;301;g396f9ccca95_9_96"/>
          <p:cNvSpPr txBox="1"/>
          <p:nvPr/>
        </p:nvSpPr>
        <p:spPr>
          <a:xfrm>
            <a:off x="4113050" y="2268075"/>
            <a:ext cx="3225600" cy="1183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rmAutofit lnSpcReduction="20000"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2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Členové žádají více metodiky:</a:t>
            </a:r>
            <a:endParaRPr b="0" i="0" sz="12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cs" sz="3000" u="none" cap="none" strike="noStrike">
                <a:solidFill>
                  <a:srgbClr val="BF9000"/>
                </a:solidFill>
                <a:latin typeface="Barlow"/>
                <a:ea typeface="Barlow"/>
                <a:cs typeface="Barlow"/>
                <a:sym typeface="Barlow"/>
              </a:rPr>
              <a:t>78 %</a:t>
            </a:r>
            <a:endParaRPr b="0" i="0" sz="3000" u="none" cap="none" strike="noStrike">
              <a:solidFill>
                <a:srgbClr val="BF9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cs" sz="12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zaměření na bezpečnost a techniku</a:t>
            </a:r>
            <a:endParaRPr b="0" i="0" sz="12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02" name="Google Shape;302;g396f9ccca95_9_96"/>
          <p:cNvSpPr txBox="1"/>
          <p:nvPr/>
        </p:nvSpPr>
        <p:spPr>
          <a:xfrm>
            <a:off x="425900" y="3617792"/>
            <a:ext cx="8520600" cy="87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cs" sz="18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SPORT A ZÁVODY: MALÁ ÚČAST, ALE VELKÁ PŘÍLEŽITOST</a:t>
            </a:r>
            <a:endParaRPr sz="1800">
              <a:solidFill>
                <a:schemeClr val="dk1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Barlow"/>
              <a:buNone/>
            </a:pPr>
            <a:r>
              <a:rPr b="1" i="0" lang="cs" sz="1600" u="none" cap="none" strike="noStrike">
                <a:solidFill>
                  <a:srgbClr val="CEBD88"/>
                </a:solidFill>
                <a:latin typeface="Barlow"/>
                <a:ea typeface="Barlow"/>
                <a:cs typeface="Barlow"/>
                <a:sym typeface="Barlow"/>
              </a:rPr>
              <a:t>Sportovní cesta = mládež, trenéři, dostupnost, kvalitní nabídka</a:t>
            </a:r>
            <a:endParaRPr/>
          </a:p>
        </p:txBody>
      </p:sp>
      <p:graphicFrame>
        <p:nvGraphicFramePr>
          <p:cNvPr id="303" name="Google Shape;303;g396f9ccca95_9_96"/>
          <p:cNvGraphicFramePr/>
          <p:nvPr/>
        </p:nvGraphicFramePr>
        <p:xfrm>
          <a:off x="425900" y="450188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3969100"/>
                <a:gridCol w="3969100"/>
              </a:tblGrid>
              <a:tr h="332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cs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Zapojení oddílů do závodů (ČHS)</a:t>
                      </a:r>
                      <a:endParaRPr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cs" u="none" cap="none" strike="noStrike">
                          <a:solidFill>
                            <a:srgbClr val="00000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Co vadí těm, kteří závody dělají</a:t>
                      </a:r>
                      <a:endParaRPr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073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Calibri"/>
                        <a:buNone/>
                      </a:pPr>
                      <a:r>
                        <a:rPr lang="cs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32 % oddílů se zapojuje do závodní činnosti </a:t>
                      </a:r>
                      <a:br>
                        <a:rPr lang="cs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</a:br>
                      <a:r>
                        <a:rPr lang="cs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(14 % pořádá, 18 % se účastní).</a:t>
                      </a:r>
                      <a:endParaRPr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68 % se do závodů nezapojuje.</a:t>
                      </a:r>
                      <a:endParaRPr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29 % respondentů mělo k závodům jednotlivé připomínky, např. malá nabídka závodů a/nebo vysoká sportovní náročnost, která demotivuje mladé závodníky.</a:t>
                      </a:r>
                      <a:endParaRPr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04" name="Google Shape;304;g396f9ccca95_9_96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PRŮZKUMY VEŘEJNÉHO MÍNĚNÍ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38b59212599_11_6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310" name="Google Shape;310;g38b59212599_11_60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PRŮZKUMY VEŘEJNÉHO MÍNĚNÍ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11" name="Google Shape;311;g38b59212599_11_60"/>
          <p:cNvSpPr txBox="1"/>
          <p:nvPr/>
        </p:nvSpPr>
        <p:spPr>
          <a:xfrm>
            <a:off x="525325" y="1242675"/>
            <a:ext cx="8429100" cy="55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5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  <a:t>Uvnitř ČHS</a:t>
            </a:r>
            <a:endParaRPr b="1" sz="1500">
              <a:solidFill>
                <a:srgbClr val="CB8B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CB8B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5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  <a:t>Veřejnost </a:t>
            </a:r>
            <a:endParaRPr>
              <a:solidFill>
                <a:schemeClr val="dk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…si ČHS spojuje hlavně s </a:t>
            </a:r>
            <a:r>
              <a:rPr lang="cs" sz="1300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horami, respektive s alpinismem</a:t>
            </a: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, což se dá nakonec lehce odvodit z názvu.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Skoro polovina veřejnosti (45 %) vůbec netuší, jakým sportům se věnujeme.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Se skalami, závody a výkonnostním sportem si nás spojuje minimální množství veřejnosti 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→lezení na stěně: 5 %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→lezení ve skalách: 6 %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→ledolezení: 1 %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3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→skialpinismus: 3 %</a:t>
            </a:r>
            <a:endParaRPr sz="13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solidFill>
                  <a:srgbClr val="CB8B00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ALE! jen 3 % vidí horolezectví jako rizikový sport - reputační výhoda.</a:t>
            </a:r>
            <a:endParaRPr>
              <a:solidFill>
                <a:srgbClr val="CB8B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312" name="Google Shape;312;g38b59212599_11_60"/>
          <p:cNvGraphicFramePr/>
          <p:nvPr/>
        </p:nvGraphicFramePr>
        <p:xfrm>
          <a:off x="813250" y="1682300"/>
          <a:ext cx="3000000" cy="3000000"/>
        </p:xfrm>
        <a:graphic>
          <a:graphicData uri="http://schemas.openxmlformats.org/drawingml/2006/table">
            <a:tbl>
              <a:tblPr bandRow="1">
                <a:noFill/>
                <a:tableStyleId>{FB79E06C-0318-496C-82E9-B4F997BE0D0E}</a:tableStyleId>
              </a:tblPr>
              <a:tblGrid>
                <a:gridCol w="4606300"/>
                <a:gridCol w="666750"/>
              </a:tblGrid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sportovní lezení na skalách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71 %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</a:tcPr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tradiční lezení, hlavně na písku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51 %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bouldering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38 %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alpinismus, lezení v horách (vícedélky, výšk. horolezectví apod.)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49 %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vysokohorská turistika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67 %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lezení na umělé stěně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78 %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ledolezení, drytooling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16 %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skialpinismus, skitouring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36 %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lezení na ferratách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50 %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slackline, higline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7 %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závodní sport – sportovní lezení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4 %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závodní sport – skialpinismus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1 %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  <a:tr h="1295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závodní sport – ledolezení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>
                    <a:lnL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T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300">
                          <a:latin typeface="Barlow"/>
                          <a:ea typeface="Barlow"/>
                          <a:cs typeface="Barlow"/>
                          <a:sym typeface="Barlow"/>
                        </a:rPr>
                        <a:t>1 %</a:t>
                      </a:r>
                      <a:endParaRPr sz="13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3025" marL="73025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3d504c23dd5_2_56"/>
          <p:cNvSpPr txBox="1"/>
          <p:nvPr/>
        </p:nvSpPr>
        <p:spPr>
          <a:xfrm>
            <a:off x="470800" y="1487579"/>
            <a:ext cx="8343600" cy="55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Sekce reprezentace a talent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založena v polovině roku 2025, manažer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Vojtěch Albrecht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Do sekce byly převedeny části agend z Komise sportovního lezení, Komise závodního skialpinismu a Komise ledolezení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Hlavní cíle sekce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Reprezentanti dosahují úspěchů na mezinárodních akcích a tím přináší dostatek bodů v systému hodnotícím systému NSA, přičemž je zachována finanční efektivita.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Průběžné zvyšování počtu licencovaných trenérů v požadované odbornosti, průběžné zvyšování kvality/odbornosti trenérů.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Navázání spolupráce s některou z geograficky dostupných, ale lezecky vyspělých federací a sdílení informací a zkušeností.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Reprezentace (mládež – successor): soutěží se zúčastní dostatek mladých závodníků ve věku do U19/U21/U23, konkurenceschopných na vrcholné mezinárodní úrovni v kategoriích mládeže.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Provedení analýzy potřeb pro minoritní disciplíny a sport. odvětví  (sport. lezení – rychlost, závodní skialpinismus, ledolezení, paralezení) s cílem jejich silnější podpory.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18" name="Google Shape;318;g3d504c23dd5_2_56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SEKCE REPREZENTACE A TALENT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19" name="Google Shape;319;g3d504c23dd5_2_5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4" name="Google Shape;324;g3d3de75a40b_0_20"/>
          <p:cNvGraphicFramePr/>
          <p:nvPr/>
        </p:nvGraphicFramePr>
        <p:xfrm>
          <a:off x="3345750" y="1686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2128200"/>
                <a:gridCol w="1412000"/>
                <a:gridCol w="1106350"/>
              </a:tblGrid>
              <a:tr h="507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DOSPĚLÍ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MLÁDEŽ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00000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SPORTOVNÍ 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 (</a:t>
                      </a: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</a:t>
                      </a: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7)*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38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SKIALPINISMUS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(6)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LEDOLEZENÍ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16 (18)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25" name="Google Shape;325;g3d3de75a40b_0_20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ČESKÁ REPREZENTACE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326" name="Google Shape;326;g3d3de75a40b_0_20"/>
          <p:cNvGraphicFramePr/>
          <p:nvPr/>
        </p:nvGraphicFramePr>
        <p:xfrm>
          <a:off x="3258025" y="4029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2134700"/>
                <a:gridCol w="1308725"/>
                <a:gridCol w="1561475"/>
              </a:tblGrid>
              <a:tr h="2622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DOSPĚLÍ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MLÁDEŽ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4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600"/>
                        <a:buFont typeface="Arial"/>
                        <a:buNone/>
                      </a:pPr>
                      <a:r>
                        <a:t/>
                      </a:r>
                      <a:endParaRPr sz="6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0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SP, ME, EP, AMS,..</a:t>
                      </a:r>
                      <a:endParaRPr sz="1000" u="none" cap="none" strike="noStrike">
                        <a:latin typeface="Barlow Medium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marT="36000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MSM, MEM, EPM,..</a:t>
                      </a:r>
                      <a:endParaRPr sz="1000" u="none" cap="none" strike="noStrike">
                        <a:latin typeface="Barlow Medium"/>
                        <a:ea typeface="Barlow Medium"/>
                        <a:cs typeface="Barlow Medium"/>
                        <a:sym typeface="Barlow Medium"/>
                      </a:endParaRPr>
                    </a:p>
                  </a:txBody>
                  <a:tcPr marT="36000" marB="0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000000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SPORTOVNÍ 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SKIALPINISMUS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LEDOLEZENÍ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06666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27" name="Google Shape;327;g3d3de75a40b_0_20"/>
          <p:cNvSpPr txBox="1"/>
          <p:nvPr/>
        </p:nvSpPr>
        <p:spPr>
          <a:xfrm>
            <a:off x="589350" y="2701000"/>
            <a:ext cx="43437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Počet reprezentantů:</a:t>
            </a:r>
            <a:endParaRPr sz="160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328" name="Google Shape;328;g3d3de75a40b_0_20"/>
          <p:cNvSpPr txBox="1"/>
          <p:nvPr/>
        </p:nvSpPr>
        <p:spPr>
          <a:xfrm>
            <a:off x="589350" y="5181575"/>
            <a:ext cx="43437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Mezinárodní závody:</a:t>
            </a:r>
            <a:endParaRPr sz="160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  <p:sp>
        <p:nvSpPr>
          <p:cNvPr id="329" name="Google Shape;329;g3d3de75a40b_0_20"/>
          <p:cNvSpPr txBox="1"/>
          <p:nvPr/>
        </p:nvSpPr>
        <p:spPr>
          <a:xfrm>
            <a:off x="272625" y="6323200"/>
            <a:ext cx="84939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cs" sz="15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* X dospělých (Y mládeže v dosp. kategorii)</a:t>
            </a:r>
            <a:endParaRPr i="1" sz="15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4" name="Google Shape;334;g3d3de75a40b_0_41"/>
          <p:cNvGraphicFramePr/>
          <p:nvPr/>
        </p:nvGraphicFramePr>
        <p:xfrm>
          <a:off x="933929" y="2802949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2068225"/>
                <a:gridCol w="1033650"/>
                <a:gridCol w="1057700"/>
                <a:gridCol w="358850"/>
                <a:gridCol w="1010250"/>
                <a:gridCol w="1012500"/>
              </a:tblGrid>
              <a:tr h="5074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Medaile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TOP 10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Medaile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TOP 10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SPORTOVNÍ 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47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SKIALPINISMUS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17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07475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lang="cs" sz="1500" u="none" cap="none" strike="noStrike"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LEDOLEZENÍ</a:t>
                      </a:r>
                      <a:endParaRPr sz="1500" u="none" cap="none" strike="noStrike"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cs" sz="1500">
                          <a:solidFill>
                            <a:srgbClr val="CB8B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</a:t>
                      </a:r>
                      <a:endParaRPr b="1" sz="1500" u="none" cap="none" strike="noStrike">
                        <a:solidFill>
                          <a:srgbClr val="CB8B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162000" marB="91425" marR="91425" marL="91425">
                    <a:lnL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CCCC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35" name="Google Shape;335;g3d3de75a40b_0_41"/>
          <p:cNvSpPr txBox="1"/>
          <p:nvPr/>
        </p:nvSpPr>
        <p:spPr>
          <a:xfrm>
            <a:off x="3601017" y="2676911"/>
            <a:ext cx="922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Barlow SemiBold"/>
                <a:ea typeface="Barlow SemiBold"/>
                <a:cs typeface="Barlow SemiBold"/>
                <a:sym typeface="Barlow SemiBold"/>
              </a:rPr>
              <a:t>DOSPĚLÍ</a:t>
            </a:r>
            <a:endParaRPr i="0" sz="1400" u="none" cap="none" strike="noStrike">
              <a:solidFill>
                <a:srgbClr val="0000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36" name="Google Shape;336;g3d3de75a40b_0_41"/>
          <p:cNvSpPr txBox="1"/>
          <p:nvPr/>
        </p:nvSpPr>
        <p:spPr>
          <a:xfrm>
            <a:off x="5989716" y="2676911"/>
            <a:ext cx="922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>
                <a:latin typeface="Barlow SemiBold"/>
                <a:ea typeface="Barlow SemiBold"/>
                <a:cs typeface="Barlow SemiBold"/>
                <a:sym typeface="Barlow SemiBold"/>
              </a:rPr>
              <a:t>MLÁDEŽ</a:t>
            </a:r>
            <a:endParaRPr i="0" sz="1400" u="none" cap="none" strike="noStrike">
              <a:solidFill>
                <a:srgbClr val="000000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37" name="Google Shape;337;g3d3de75a40b_0_41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ČESKÁ REPREZENTACE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38" name="Google Shape;338;g3d3de75a40b_0_41"/>
          <p:cNvSpPr txBox="1"/>
          <p:nvPr/>
        </p:nvSpPr>
        <p:spPr>
          <a:xfrm>
            <a:off x="589350" y="1780775"/>
            <a:ext cx="28986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Mezinárodní úspěchy</a:t>
            </a:r>
            <a:r>
              <a:rPr lang="cs" sz="1600">
                <a:solidFill>
                  <a:schemeClr val="dk1"/>
                </a:solidFill>
                <a:latin typeface="Barlow Medium"/>
                <a:ea typeface="Barlow Medium"/>
                <a:cs typeface="Barlow Medium"/>
                <a:sym typeface="Barlow Medium"/>
              </a:rPr>
              <a:t>:</a:t>
            </a:r>
            <a:endParaRPr sz="1600">
              <a:solidFill>
                <a:schemeClr val="dk1"/>
              </a:solidFill>
              <a:latin typeface="Barlow Medium"/>
              <a:ea typeface="Barlow Medium"/>
              <a:cs typeface="Barlow Medium"/>
              <a:sym typeface="Barlow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4"/>
          <p:cNvSpPr txBox="1"/>
          <p:nvPr/>
        </p:nvSpPr>
        <p:spPr>
          <a:xfrm>
            <a:off x="443375" y="1594225"/>
            <a:ext cx="8084100" cy="38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Usnášeníschopnost VH dle stanov: </a:t>
            </a:r>
            <a:r>
              <a:rPr b="1"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20 %</a:t>
            </a:r>
            <a:endParaRPr b="1"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Počet hlasů oddílů pro VH: </a:t>
            </a:r>
            <a:r>
              <a:rPr b="1"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r>
              <a:rPr b="1" lang="cs" sz="2000">
                <a:latin typeface="Barlow"/>
                <a:ea typeface="Barlow"/>
                <a:cs typeface="Barlow"/>
                <a:sym typeface="Barlow"/>
              </a:rPr>
              <a:t>30</a:t>
            </a:r>
            <a:endParaRPr b="1"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Hlasy potřebné pro usnášeníschopnost: </a:t>
            </a:r>
            <a:r>
              <a:rPr b="1"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16</a:t>
            </a:r>
            <a:r>
              <a:rPr b="1" lang="cs" sz="2000">
                <a:latin typeface="Barlow"/>
                <a:ea typeface="Barlow"/>
                <a:cs typeface="Barlow"/>
                <a:sym typeface="Barlow"/>
              </a:rPr>
              <a:t>6</a:t>
            </a:r>
            <a:endParaRPr b="1"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Počet oddílů přítomných na VH:</a:t>
            </a:r>
            <a:r>
              <a:rPr lang="cs" sz="2000">
                <a:latin typeface="Barlow"/>
                <a:ea typeface="Barlow"/>
                <a:cs typeface="Barlow"/>
                <a:sym typeface="Barlow"/>
              </a:rPr>
              <a:t> 51 (228 hlasů)</a:t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i="0" lang="cs" sz="20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Zastoupení při zahájení: </a:t>
            </a:r>
            <a:r>
              <a:rPr lang="cs" sz="2000">
                <a:latin typeface="Barlow"/>
                <a:ea typeface="Barlow"/>
                <a:cs typeface="Barlow"/>
                <a:sym typeface="Barlow"/>
              </a:rPr>
              <a:t>27,5 %</a:t>
            </a:r>
            <a:endParaRPr b="1"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4" name="Google Shape;74;p4"/>
          <p:cNvSpPr txBox="1"/>
          <p:nvPr/>
        </p:nvSpPr>
        <p:spPr>
          <a:xfrm>
            <a:off x="443375" y="586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ZPRÁVA MANDÁTOVÉ </a:t>
            </a: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KOMISE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75" name="Google Shape;75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g396f9ccca95_9_33" title="Petr Chodura, MSM Helsinky, 25080219142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50975" y="0"/>
            <a:ext cx="1028949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" name="Google Shape;348;p26"/>
          <p:cNvGraphicFramePr/>
          <p:nvPr/>
        </p:nvGraphicFramePr>
        <p:xfrm>
          <a:off x="465750" y="22493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1208350"/>
                <a:gridCol w="1100150"/>
                <a:gridCol w="1085700"/>
                <a:gridCol w="1141475"/>
                <a:gridCol w="698125"/>
                <a:gridCol w="1287700"/>
                <a:gridCol w="1936950"/>
              </a:tblGrid>
              <a:tr h="381000">
                <a:tc gridSpan="5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cs" sz="1400" u="none" cap="none" strike="noStrik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SYSTÉM A KONCEPCE TALENTOVANÉ MLÁDEŽE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hMerge="1"/>
                <a:tc hMerge="1"/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b="1" lang="cs" sz="1400" u="none" cap="none" strike="noStrik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RESORTNÍ CENTRA</a:t>
                      </a:r>
                      <a:endParaRPr sz="14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střediska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členové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trenéři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2E588A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členové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chemeClr val="dk1"/>
                          </a:solidFill>
                          <a:latin typeface="Barlow ExtraBold"/>
                          <a:ea typeface="Barlow ExtraBold"/>
                          <a:cs typeface="Barlow ExtraBold"/>
                          <a:sym typeface="Barlow ExtraBold"/>
                        </a:rPr>
                        <a:t>SpS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18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174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62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chemeClr val="dk1"/>
                          </a:solidFill>
                          <a:latin typeface="Barlow ExtraBold"/>
                          <a:ea typeface="Barlow ExtraBold"/>
                          <a:cs typeface="Barlow ExtraBold"/>
                          <a:sym typeface="Barlow ExtraBold"/>
                        </a:rPr>
                        <a:t>Olymp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</a:t>
                      </a: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7</a:t>
                      </a: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  <a:extLst>
                            <a:ext uri="http://customooxmlschemas.google.com/">
                              <go:slidesCustomData xmlns:go="http://customooxmlschemas.google.com/" textRoundtripDataId="3"/>
                            </a:ext>
                          </a:extLst>
                        </a:rPr>
                        <a:t> (</a:t>
                      </a: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+1 trenér)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chemeClr val="dk1"/>
                          </a:solidFill>
                          <a:latin typeface="Barlow ExtraBold"/>
                          <a:ea typeface="Barlow ExtraBold"/>
                          <a:cs typeface="Barlow ExtraBold"/>
                          <a:sym typeface="Barlow ExtraBold"/>
                        </a:rPr>
                        <a:t>SCM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2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2</a:t>
                      </a: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2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4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chemeClr val="dk1"/>
                          </a:solidFill>
                          <a:latin typeface="Barlow ExtraBold"/>
                          <a:ea typeface="Barlow ExtraBold"/>
                          <a:cs typeface="Barlow ExtraBold"/>
                          <a:sym typeface="Barlow ExtraBold"/>
                        </a:rPr>
                        <a:t>Victoria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5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</a:t>
                      </a: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5</a:t>
                      </a: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 </a:t>
                      </a:r>
                      <a:r>
                        <a:rPr lang="cs" sz="1500" u="none" cap="none" strike="noStrike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(+</a:t>
                      </a:r>
                      <a:r>
                        <a:rPr lang="cs" sz="1500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 </a:t>
                      </a:r>
                      <a:r>
                        <a:rPr lang="cs" sz="1500" u="none" cap="none" strike="noStrike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trenér)</a:t>
                      </a:r>
                      <a:endParaRPr sz="1500" u="none" cap="none" strike="noStrike">
                        <a:solidFill>
                          <a:srgbClr val="268DAE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chemeClr val="dk1"/>
                          </a:solidFill>
                          <a:latin typeface="Barlow ExtraBold"/>
                          <a:ea typeface="Barlow ExtraBold"/>
                          <a:cs typeface="Barlow ExtraBold"/>
                          <a:sym typeface="Barlow ExtraBold"/>
                        </a:rPr>
                        <a:t>VSCM</a:t>
                      </a:r>
                      <a:endParaRPr sz="1500" u="none" cap="none" strike="noStrike">
                        <a:solidFill>
                          <a:schemeClr val="dk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2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</a:t>
                      </a:r>
                      <a:r>
                        <a:rPr lang="cs" sz="1500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5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sz="15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4</a:t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5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349" name="Google Shape;349;p26"/>
          <p:cNvGraphicFramePr/>
          <p:nvPr/>
        </p:nvGraphicFramePr>
        <p:xfrm>
          <a:off x="635125" y="44380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1304200"/>
                <a:gridCol w="1123700"/>
                <a:gridCol w="1170500"/>
                <a:gridCol w="1220650"/>
                <a:gridCol w="1118000"/>
                <a:gridCol w="2182650"/>
              </a:tblGrid>
              <a:tr h="361900">
                <a:tc grid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2E588A"/>
                        </a:solidFill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68CAE"/>
                        </a:solidFill>
                        <a:latin typeface="Barlow Black"/>
                        <a:ea typeface="Barlow Black"/>
                        <a:cs typeface="Barlow Black"/>
                        <a:sym typeface="Barlow Black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cs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160 </a:t>
                      </a:r>
                      <a:r>
                        <a:rPr lang="cs" sz="1400" u="none" cap="none" strike="noStrike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(2025)</a:t>
                      </a:r>
                      <a:endParaRPr sz="1400" u="none" cap="none" strike="noStrike">
                        <a:solidFill>
                          <a:srgbClr val="268CAE"/>
                        </a:solidFill>
                        <a:latin typeface="Barlow Black"/>
                        <a:ea typeface="Barlow Black"/>
                        <a:cs typeface="Barlow Black"/>
                        <a:sym typeface="Barlow Black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7175">
                <a:tc grid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2E588A"/>
                        </a:solidFill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400" u="none" cap="none" strike="noStrike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141 (2024)</a:t>
                      </a:r>
                      <a:endParaRPr sz="1600" u="none" cap="none" strike="noStrike">
                        <a:solidFill>
                          <a:srgbClr val="268DAE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268CAE"/>
                        </a:solidFill>
                        <a:latin typeface="Barlow Black"/>
                        <a:ea typeface="Barlow Black"/>
                        <a:cs typeface="Barlow Black"/>
                        <a:sym typeface="Barlow Black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9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400" u="none" cap="none" strike="noStrike">
                          <a:solidFill>
                            <a:srgbClr val="268D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114 (2023)</a:t>
                      </a:r>
                      <a:endParaRPr sz="1400" u="none" cap="none" strike="noStrike">
                        <a:solidFill>
                          <a:srgbClr val="268DAE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 anchor="b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9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4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94 (2022)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92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cs" sz="14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30 (2020)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400" u="none" cap="none" strike="noStrike">
                          <a:solidFill>
                            <a:srgbClr val="268CAE"/>
                          </a:solidFill>
                          <a:latin typeface="Barlow Black"/>
                          <a:ea typeface="Barlow Black"/>
                          <a:cs typeface="Barlow Black"/>
                          <a:sym typeface="Barlow Black"/>
                        </a:rPr>
                        <a:t>30 (2021)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28575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350" name="Google Shape;350;p26"/>
          <p:cNvSpPr txBox="1"/>
          <p:nvPr/>
        </p:nvSpPr>
        <p:spPr>
          <a:xfrm>
            <a:off x="635125" y="4438050"/>
            <a:ext cx="5284500" cy="5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2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cs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Počet zapojených členů SpS:</a:t>
            </a:r>
            <a:endParaRPr b="1" i="0" sz="16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cxnSp>
        <p:nvCxnSpPr>
          <p:cNvPr id="351" name="Google Shape;351;p26"/>
          <p:cNvCxnSpPr/>
          <p:nvPr/>
        </p:nvCxnSpPr>
        <p:spPr>
          <a:xfrm flipH="1" rot="10800000">
            <a:off x="1651725" y="6225750"/>
            <a:ext cx="299400" cy="60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2" name="Google Shape;352;p26"/>
          <p:cNvCxnSpPr/>
          <p:nvPr/>
        </p:nvCxnSpPr>
        <p:spPr>
          <a:xfrm flipH="1" rot="10800000">
            <a:off x="2908325" y="5942375"/>
            <a:ext cx="204900" cy="239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53" name="Google Shape;353;p26"/>
          <p:cNvSpPr txBox="1"/>
          <p:nvPr/>
        </p:nvSpPr>
        <p:spPr>
          <a:xfrm>
            <a:off x="443375" y="6004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TALENTOVANÁ 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MLÁDEŽ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54" name="Google Shape;354;p26"/>
          <p:cNvSpPr txBox="1"/>
          <p:nvPr/>
        </p:nvSpPr>
        <p:spPr>
          <a:xfrm>
            <a:off x="443375" y="1242775"/>
            <a:ext cx="88143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Do systému péče o talentovanou mládež bylo v roce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zapojeno: 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174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dětí v 1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8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 SPS, 2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2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dětí ve dvou SCM a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15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členů ve VSCM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cxnSp>
        <p:nvCxnSpPr>
          <p:cNvPr id="355" name="Google Shape;355;p26"/>
          <p:cNvCxnSpPr/>
          <p:nvPr/>
        </p:nvCxnSpPr>
        <p:spPr>
          <a:xfrm flipH="1" rot="10800000">
            <a:off x="5249275" y="5109175"/>
            <a:ext cx="204900" cy="239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6" name="Google Shape;356;p26"/>
          <p:cNvCxnSpPr/>
          <p:nvPr/>
        </p:nvCxnSpPr>
        <p:spPr>
          <a:xfrm flipH="1" rot="10800000">
            <a:off x="4085775" y="5528625"/>
            <a:ext cx="204900" cy="239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57" name="Google Shape;357;p26"/>
          <p:cNvCxnSpPr/>
          <p:nvPr/>
        </p:nvCxnSpPr>
        <p:spPr>
          <a:xfrm flipH="1" rot="10800000">
            <a:off x="6506575" y="4773700"/>
            <a:ext cx="204900" cy="2397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58" name="Google Shape;358;p2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g34671b1713b_0_17"/>
          <p:cNvSpPr txBox="1"/>
          <p:nvPr/>
        </p:nvSpPr>
        <p:spPr>
          <a:xfrm>
            <a:off x="520950" y="1327450"/>
            <a:ext cx="8102100" cy="4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1. LIGA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Český pohár mládeže + Český pohár dospělých + Český pohár U1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Rychlost (3 závody) / Boulder (9 závodů) / Obtížnost (8 závodů);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4"/>
                  </a:ext>
                </a:extLst>
              </a:rPr>
              <a:t>přes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400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závodníků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2. LIGA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celkem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6 závodů v boulderu a 5 v obtížnosti, přes 500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závodníků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3. LIGA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5"/>
                  </a:ext>
                </a:extLst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6"/>
                  </a:ext>
                </a:extLst>
              </a:rPr>
              <a:t>celkem 10 závodů v boulderu a 5 v obtížnosti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7"/>
                  </a:ext>
                </a:extLst>
              </a:rPr>
              <a:t>; celkem </a:t>
            </a:r>
            <a:r>
              <a:rPr lang="cs" sz="1600"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8"/>
                  </a:ext>
                </a:extLst>
              </a:rPr>
              <a:t>ca 300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9"/>
                  </a:ext>
                </a:extLst>
              </a:rPr>
              <a:t>závodníků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Oblastní závody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10"/>
                  </a:ext>
                </a:extLst>
              </a:rPr>
              <a:t>⊳ celkem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  <a:extLst>
                  <a:ext uri="http://customooxmlschemas.google.com/">
                    <go:slidesCustomData xmlns:go="http://customooxmlschemas.google.com/" textRoundtripDataId="11"/>
                  </a:ext>
                </a:extLst>
              </a:rPr>
              <a:t> proběhlo 78 závodů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(B 53, O 15, R 2, kombi 8)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Školní Boulder Pohár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11 kvalifikačních kol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, s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emifinálové a finálové kolo pro 80 chlapců a 80 dívek proběhlo v rámci SP v boulderu v Praze na Letné.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Celkem 1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42 zapojených škol a 1674 žáků a student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ů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64" name="Google Shape;364;g34671b1713b_0_17"/>
          <p:cNvSpPr txBox="1"/>
          <p:nvPr/>
        </p:nvSpPr>
        <p:spPr>
          <a:xfrm>
            <a:off x="567500" y="62332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DOMÁCÍ SOUTĚŽE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65" name="Google Shape;365;g34671b1713b_0_1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3d504c23dd5_2_11"/>
          <p:cNvSpPr txBox="1"/>
          <p:nvPr/>
        </p:nvSpPr>
        <p:spPr>
          <a:xfrm>
            <a:off x="5330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DOMÁCÍ SOUTĚŽE – SROVNÁNÍ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71" name="Google Shape;371;g3d504c23dd5_2_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372" name="Google Shape;372;g3d504c23dd5_2_11" title="pocet_unikátních_zavodniku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15700" y="4215075"/>
            <a:ext cx="4512626" cy="234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g3d504c23dd5_2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9925" y="1227950"/>
            <a:ext cx="4484163" cy="289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9710017f98_0_0"/>
          <p:cNvSpPr txBox="1"/>
          <p:nvPr/>
        </p:nvSpPr>
        <p:spPr>
          <a:xfrm>
            <a:off x="533075" y="1822550"/>
            <a:ext cx="7921200" cy="4710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ZÁVODNÍ SKIALPINISMUS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V české reprezentaci bylo v roce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6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závodníků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Celkem získali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3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 medaile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a 1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8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umístění v TOP 10.</a:t>
            </a:r>
            <a:endParaRPr i="0" sz="1600" u="none" cap="none" strike="noStrike">
              <a:solidFill>
                <a:srgbClr val="595959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Eva Matějovičová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 těsně na hranici kvalifikace na Olympiádu.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Pozici hlavního trenéra reprezentace převzal Pavel Ondrášek.</a:t>
            </a:r>
            <a:r>
              <a:rPr i="0" lang="cs" sz="1600" u="none" cap="none" strike="noStrike">
                <a:solidFill>
                  <a:srgbClr val="000000"/>
                </a:solidFill>
                <a:highlight>
                  <a:srgbClr val="FFFF00"/>
                </a:highlight>
                <a:latin typeface="Barlow"/>
                <a:ea typeface="Barlow"/>
                <a:cs typeface="Barlow"/>
                <a:sym typeface="Barlow"/>
              </a:rPr>
              <a:t>	</a:t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5 závodů HUDY Českého poháru ve skialpinismu(288 záv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odníků)</a:t>
            </a:r>
            <a:endParaRPr i="0" sz="1600" u="none" cap="none" strike="noStrike">
              <a:solidFill>
                <a:srgbClr val="595959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79" name="Google Shape;379;g39710017f98_0_0"/>
          <p:cNvSpPr txBox="1"/>
          <p:nvPr/>
        </p:nvSpPr>
        <p:spPr>
          <a:xfrm>
            <a:off x="5330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ZÁVODNÍ SKIALPINISMUS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80" name="Google Shape;380;g39710017f98_0_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5" name="Google Shape;385;g396f9ccca95_9_40" title="SPRINT wt-25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212125" cy="6914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7"/>
          <p:cNvSpPr txBox="1"/>
          <p:nvPr/>
        </p:nvSpPr>
        <p:spPr>
          <a:xfrm>
            <a:off x="533075" y="2203550"/>
            <a:ext cx="7921200" cy="43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ZÁVODNÍ LEDOLEZENÍ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 české reprezentaci bylo v roce 202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8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závodníků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.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180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C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elkem získali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9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 medailí</a:t>
            </a:r>
            <a:r>
              <a:rPr i="1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a 2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7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umístění v TOP 10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5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závodů Českého poháru v ledolezení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–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4x obtížnost, 1x rychlost, celkem 35 závodníků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vycházející hvězdy českého závodního ledolezení: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⊳ Aneta Loužecká (2. na M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E a dalších 5 TOP 4 umístění v SP)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Matyáš Lienert (3.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na MS mládeže U18) </a:t>
            </a:r>
            <a:br>
              <a:rPr lang="cs" sz="1600">
                <a:latin typeface="Barlow"/>
                <a:ea typeface="Barlow"/>
                <a:cs typeface="Barlow"/>
                <a:sym typeface="Barlow"/>
              </a:rPr>
            </a:br>
            <a:endParaRPr i="0" sz="1600" u="none" cap="none" strike="noStrike">
              <a:solidFill>
                <a:srgbClr val="595959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391" name="Google Shape;391;p27"/>
          <p:cNvSpPr txBox="1"/>
          <p:nvPr/>
        </p:nvSpPr>
        <p:spPr>
          <a:xfrm>
            <a:off x="5330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ZÁVODNÍ LEDOLEZENÍ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392" name="Google Shape;392;p2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7" name="Google Shape;397;g396f9ccca95_9_46" title="DSCF2997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289490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31"/>
          <p:cNvSpPr txBox="1"/>
          <p:nvPr>
            <p:ph idx="1" type="body"/>
          </p:nvPr>
        </p:nvSpPr>
        <p:spPr>
          <a:xfrm>
            <a:off x="475200" y="149818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ALPINISMUS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19 členů alpinistické a skalní reprezentace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Sokolíci: 2. rok, výjezdy do Vysokých Tater (SK) a do Chamonix (FR), společné setkání s Young Alpinist Group (British Mountaineering Club, UK) v Adršpachu a Labáku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Úspěšný 8. ročník závodu Mladí horalové 2025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oddílová kola – 8 oblastních kol – finále Blatiny ve Žďárských vrších 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(oddíl Rocky Monkeys a účast 33 čtyřčlenných týmů z 23 oddílů)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TRADIČNÍ SKIALPINISMUS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11. ročník Československého firnového memoriálu v Norsku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10. ročník Ropákova zimního memoriálu v Rakousku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Tradiční setkání skialpinistů v Beskydech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03" name="Google Shape;403;p31"/>
          <p:cNvSpPr txBox="1"/>
          <p:nvPr/>
        </p:nvSpPr>
        <p:spPr>
          <a:xfrm>
            <a:off x="47520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ALPINISMUS A TRADIČNÍ SKIALPINISMUS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04" name="Google Shape;404;p3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2"/>
          <p:cNvSpPr txBox="1"/>
          <p:nvPr>
            <p:ph idx="1" type="body"/>
          </p:nvPr>
        </p:nvSpPr>
        <p:spPr>
          <a:xfrm>
            <a:off x="504050" y="1632800"/>
            <a:ext cx="8520600" cy="522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Trenérské vzdělávání v roce 2025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licence / kvalifikace (A, B, C)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Trenér C – 40 členů získalo trenérskou kvalifikaci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Trenér B – 11 členů získalo trenérskou kvalifikaci	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Instruktorské vzdělávání v roce 2025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CWI/SCI	– 120 členů prošlo kurzy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kurz RCI 	– 8 členů získalo kvalifikaci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kurz HAL 	– pokračování kurzu, započatého v roce 2024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Celkem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</a:rPr>
              <a:t> </a:t>
            </a:r>
            <a:r>
              <a:rPr lang="cs" sz="1600">
                <a:highlight>
                  <a:schemeClr val="lt1"/>
                </a:highlight>
              </a:rPr>
              <a:t>2024 - 335 účastníků - (256 oddílových a 79 individuálních)</a:t>
            </a:r>
            <a:endParaRPr sz="1600">
              <a:highlight>
                <a:schemeClr val="lt1"/>
              </a:highlight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</a:rPr>
              <a:t> 2025 - 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</a:rPr>
              <a:t>452 účastníků vzdělávání (343 ze 78 oddílů + 109 individuálních)</a:t>
            </a:r>
            <a:endParaRPr sz="16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➤ 2024-25  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 + 34% účastníků</a:t>
            </a:r>
            <a:endParaRPr sz="1600">
              <a:solidFill>
                <a:schemeClr val="dk1"/>
              </a:solidFill>
              <a:highlight>
                <a:schemeClr val="lt1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highlight>
                  <a:schemeClr val="lt1"/>
                </a:highlight>
              </a:rPr>
              <a:t>90+ dnů seminářů, 37 dnů zkoušek</a:t>
            </a:r>
            <a:endParaRPr sz="1600">
              <a:solidFill>
                <a:schemeClr val="dk1"/>
              </a:solidFill>
              <a:highlight>
                <a:schemeClr val="lt1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Dva oddíly využily nabídku vzdělávání “na míru”.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Metodický výcvik poskytovalo šest Garantovaných horoškol napříč ČR.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  <a:extLst>
                <a:ext uri="http://customooxmlschemas.google.com/">
                  <go:slidesCustomData xmlns:go="http://customooxmlschemas.google.com/" textRoundtripDataId="12"/>
                </a:ext>
              </a:extLs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10" name="Google Shape;410;p32"/>
          <p:cNvSpPr txBox="1"/>
          <p:nvPr/>
        </p:nvSpPr>
        <p:spPr>
          <a:xfrm>
            <a:off x="50405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VZDĚLÁVÁNÍ A METODIKA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11" name="Google Shape;411;p3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5"/>
          <p:cNvSpPr txBox="1"/>
          <p:nvPr/>
        </p:nvSpPr>
        <p:spPr>
          <a:xfrm>
            <a:off x="436200" y="1393350"/>
            <a:ext cx="8388900" cy="477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VH se mohou účastnit předsedové či zmocnění zástupci oddílů ČHS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Zástupci oddílů (delegáti) disponují počtem hlasů dle Stanov ČHS: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Oddíl s počtem řádných členů 10–29	→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1 hlas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Oddíl s počtem řádných členů 30–49	→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2 hlasy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Oddíl s počtem řádných členů 50–79 	→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4 hlasy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Oddíl s počtem řádných členů 80+ 	→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8 hlasů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Možnosti hlasování: </a:t>
            </a:r>
            <a:r>
              <a:rPr b="1" i="0" lang="cs" sz="1600" u="none" cap="none" strike="noStrike">
                <a:solidFill>
                  <a:srgbClr val="6AA84F"/>
                </a:solidFill>
                <a:latin typeface="Barlow"/>
                <a:ea typeface="Barlow"/>
                <a:cs typeface="Barlow"/>
                <a:sym typeface="Barlow"/>
              </a:rPr>
              <a:t>pro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/ </a:t>
            </a:r>
            <a:r>
              <a:rPr b="1" i="0" lang="cs" sz="1600" u="none" cap="none" strike="noStrike">
                <a:solidFill>
                  <a:srgbClr val="990000"/>
                </a:solidFill>
                <a:latin typeface="Barlow"/>
                <a:ea typeface="Barlow"/>
                <a:cs typeface="Barlow"/>
                <a:sym typeface="Barlow"/>
              </a:rPr>
              <a:t>proti </a:t>
            </a: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/ </a:t>
            </a:r>
            <a:r>
              <a:rPr b="1" i="0" lang="cs" sz="1600" u="none" cap="none" strike="noStrike">
                <a:solidFill>
                  <a:srgbClr val="0B5394"/>
                </a:solidFill>
                <a:latin typeface="Barlow"/>
                <a:ea typeface="Barlow"/>
                <a:cs typeface="Barlow"/>
                <a:sym typeface="Barlow"/>
              </a:rPr>
              <a:t>zdržel se</a:t>
            </a:r>
            <a:endParaRPr b="1" i="0" sz="1600" u="none" cap="none" strike="noStrike">
              <a:solidFill>
                <a:srgbClr val="0B5394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Možnost zrychlené metody hlasování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Diskuse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Delegát má právo vystoupit k projednávanému bodu max. dvakrát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Max. délka příspěvku 3 min., max. délka připomínek k příspěvku 2 min.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Pořadí hlasování u návrhů vzešlých z diskuse určuje návrhová komise</a:t>
            </a:r>
            <a:b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O protinávrzích se hlasuje v opačném pořadí, než byly vzneseny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81" name="Google Shape;81;p5"/>
          <p:cNvSpPr txBox="1"/>
          <p:nvPr/>
        </p:nvSpPr>
        <p:spPr>
          <a:xfrm>
            <a:off x="436200" y="60470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JEDNACÍ A VOLEBNÍ ŘÁD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82" name="Google Shape;82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8b59212599_11_80"/>
          <p:cNvSpPr txBox="1"/>
          <p:nvPr/>
        </p:nvSpPr>
        <p:spPr>
          <a:xfrm>
            <a:off x="50405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VZDĚLÁVÁNÍ A METODIKA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17" name="Google Shape;417;g38b59212599_11_8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18" name="Google Shape;418;g38b59212599_11_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9000" y="1483300"/>
            <a:ext cx="7886524" cy="51326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96f9ccca95_5_6"/>
          <p:cNvSpPr txBox="1"/>
          <p:nvPr>
            <p:ph idx="1" type="body"/>
          </p:nvPr>
        </p:nvSpPr>
        <p:spPr>
          <a:xfrm>
            <a:off x="504050" y="1632808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2000">
                <a:solidFill>
                  <a:schemeClr val="dk1"/>
                </a:solidFill>
              </a:rPr>
              <a:t>Nové směrnice a systémy vzdělávání</a:t>
            </a:r>
            <a:endParaRPr b="1" sz="2000">
              <a:solidFill>
                <a:schemeClr val="dk1"/>
              </a:solidFill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➤  </a:t>
            </a:r>
            <a:r>
              <a:rPr lang="cs" sz="1600">
                <a:solidFill>
                  <a:schemeClr val="dk1"/>
                </a:solidFill>
              </a:rPr>
              <a:t>Nová směrnice pro rozhodčí – </a:t>
            </a:r>
            <a:r>
              <a:rPr lang="cs" sz="1600">
                <a:solidFill>
                  <a:schemeClr val="dk1"/>
                </a:solidFill>
              </a:rPr>
              <a:t>vyškoleno </a:t>
            </a:r>
            <a:r>
              <a:rPr lang="cs" sz="1600">
                <a:solidFill>
                  <a:schemeClr val="dk1"/>
                </a:solidFill>
              </a:rPr>
              <a:t>30 rozhodčích </a:t>
            </a:r>
            <a:endParaRPr sz="1600">
              <a:solidFill>
                <a:schemeClr val="dk1"/>
              </a:solidFill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</a:rPr>
              <a:t>Vzdělávání stavěčů a směrnice pro stavěče </a:t>
            </a:r>
            <a:endParaRPr sz="1600">
              <a:solidFill>
                <a:schemeClr val="dk1"/>
              </a:solidFill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20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Koncepční práce</a:t>
            </a:r>
            <a:endParaRPr sz="20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</a:rPr>
              <a:t>Incident report – zavedení systému sběru dat o bezpečnostních událostech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</a:rPr>
              <a:t>Tvorba linie vzdělávání RCI</a:t>
            </a:r>
            <a:endParaRPr sz="1600">
              <a:solidFill>
                <a:schemeClr val="dk1"/>
              </a:solidFill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</a:rPr>
              <a:t>Vytvoření dokumentu Linie vzdělávání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</a:rPr>
              <a:t>Příprava konceptu "Asistenta instruktora" (CWLA &amp; SCLA)</a:t>
            </a:r>
            <a:endParaRPr sz="1600">
              <a:solidFill>
                <a:schemeClr val="dk1"/>
              </a:solidFill>
            </a:endParaRPr>
          </a:p>
          <a:p>
            <a:pPr indent="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solidFill>
                  <a:schemeClr val="dk1"/>
                </a:solidFill>
              </a:rPr>
              <a:t>Metodická doporučení - poloautomaty, počet lidí ve skupině</a:t>
            </a:r>
            <a:endParaRPr sz="1600">
              <a:solidFill>
                <a:schemeClr val="dk1"/>
              </a:solidFill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24" name="Google Shape;424;g396f9ccca95_5_6"/>
          <p:cNvSpPr txBox="1"/>
          <p:nvPr/>
        </p:nvSpPr>
        <p:spPr>
          <a:xfrm>
            <a:off x="50405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VZDĚLÁVÁNÍ A METODIKA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25" name="Google Shape;425;g396f9ccca95_5_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396f9ccca95_5_20"/>
          <p:cNvSpPr txBox="1"/>
          <p:nvPr>
            <p:ph idx="1" type="body"/>
          </p:nvPr>
        </p:nvSpPr>
        <p:spPr>
          <a:xfrm>
            <a:off x="504050" y="1632808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Bonusy za rok 2025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➤ 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Vyplaceno celkem 406 892 Kč na základních bonusech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Nejvyšší vyplacený bonus činil 57 800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Oddíly investovaly do vzdělávání 1 484 600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Individuální členové zaplatili 370 000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Alokace na bonusy na rok 2026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➤ 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900 000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31" name="Google Shape;431;g396f9ccca95_5_20"/>
          <p:cNvSpPr txBox="1"/>
          <p:nvPr/>
        </p:nvSpPr>
        <p:spPr>
          <a:xfrm>
            <a:off x="50405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VZDĚLÁVÁNÍ A METODIKA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32" name="Google Shape;432;g396f9ccca95_5_2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3d4f4339991_1_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38" name="Google Shape;438;g3d4f4339991_1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51050" y="1312500"/>
            <a:ext cx="2543175" cy="2543175"/>
          </a:xfrm>
          <a:prstGeom prst="rect">
            <a:avLst/>
          </a:prstGeom>
          <a:noFill/>
          <a:ln>
            <a:noFill/>
          </a:ln>
        </p:spPr>
      </p:pic>
      <p:sp>
        <p:nvSpPr>
          <p:cNvPr id="439" name="Google Shape;439;g3d4f4339991_1_0"/>
          <p:cNvSpPr txBox="1"/>
          <p:nvPr/>
        </p:nvSpPr>
        <p:spPr>
          <a:xfrm>
            <a:off x="470800" y="5955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AKTIVITA ODDÍLŮ ČHS DLE HODNOCENÍ BONUSŮ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40" name="Google Shape;440;g3d4f4339991_1_0"/>
          <p:cNvSpPr txBox="1"/>
          <p:nvPr>
            <p:ph idx="1" type="body"/>
          </p:nvPr>
        </p:nvSpPr>
        <p:spPr>
          <a:xfrm>
            <a:off x="6195941" y="3661093"/>
            <a:ext cx="2772000" cy="30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Odkaz na seznam všech oddílů s hodnocením</a:t>
            </a:r>
            <a:b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b="1" sz="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Celkem oddílů 		370</a:t>
            </a:r>
            <a:r>
              <a:rPr lang="cs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br>
              <a:rPr lang="cs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	členů 15 862</a:t>
            </a:r>
            <a:br>
              <a:rPr lang="cs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Aktivních 			  66   </a:t>
            </a: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18%</a:t>
            </a:r>
            <a:b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lang="cs" sz="12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  <a:t>členů 8 145 		   51%</a:t>
            </a:r>
            <a:br>
              <a:rPr lang="cs" sz="12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Částečně aktivních 	  89</a:t>
            </a:r>
            <a:r>
              <a:rPr lang="cs" sz="12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   </a:t>
            </a: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22%</a:t>
            </a:r>
            <a:b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lang="cs" sz="12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  <a:t>členů 3 737 		   24%</a:t>
            </a:r>
            <a:br>
              <a:rPr b="1" lang="cs" sz="12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Zcela n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eaktivních 	215   </a:t>
            </a: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60%</a:t>
            </a:r>
            <a:b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200">
                <a:solidFill>
                  <a:srgbClr val="999999"/>
                </a:solidFill>
                <a:latin typeface="Barlow"/>
                <a:ea typeface="Barlow"/>
                <a:cs typeface="Barlow"/>
                <a:sym typeface="Barlow"/>
              </a:rPr>
              <a:t>	</a:t>
            </a:r>
            <a:r>
              <a:rPr lang="cs" sz="1200">
                <a:solidFill>
                  <a:srgbClr val="CB8B00"/>
                </a:solidFill>
                <a:latin typeface="Barlow"/>
                <a:ea typeface="Barlow"/>
                <a:cs typeface="Barlow"/>
                <a:sym typeface="Barlow"/>
              </a:rPr>
              <a:t>členů 3 980 		   25%</a:t>
            </a:r>
            <a:endParaRPr sz="1200">
              <a:solidFill>
                <a:srgbClr val="CB8B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441" name="Google Shape;441;g3d4f4339991_1_0" title="Snímek obrazovky 2026-04-08 12410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9250" y="1203475"/>
            <a:ext cx="5907325" cy="5538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3"/>
          <p:cNvSpPr txBox="1"/>
          <p:nvPr>
            <p:ph idx="1" type="body"/>
          </p:nvPr>
        </p:nvSpPr>
        <p:spPr>
          <a:xfrm>
            <a:off x="504050" y="1438000"/>
            <a:ext cx="8052900" cy="47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CVK, 18 OVK, cca 250 správců skal, zapojení oddílů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Správa skalních oblastí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nákup jistícího a slaňovacího materiálu za cca 1 mil.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další materiál za cca 300 tis. Kč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prvovýstupcům poskytnuto 1 410 ks jištění (podpora ve výši cca 224 tis. Kč)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aktualizace databáze Skály ČR, upgrade mobilních aplikací</a:t>
            </a:r>
            <a:r>
              <a:rPr i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granty na správu a údržbu skal - 109 tis. Kč, podpořeno 11 akcí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seminář osazování jistění pro správce skal a prvovýstupce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kontrola a postupná výměna vadných kruhů ze Saska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Spolupráce, výhody pro členy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nově vyjednané volné vstupy pro členy ČHS do Prachovských skal a Tiských stěn, obdobný režim v Adršpašských a Teplických skalách trvá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seminář věnovaný vztahu horolezectví a ochrany přírody v Turnově, ve  spolupráci s AOPK ČR a Správou NP České Švýcarsko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47" name="Google Shape;447;p33"/>
          <p:cNvSpPr txBox="1"/>
          <p:nvPr/>
        </p:nvSpPr>
        <p:spPr>
          <a:xfrm>
            <a:off x="504050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SKALNÍ OBLASTI A OCHRANA PŘÍRODY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48" name="Google Shape;448;p3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3d3ab76b8f4_0_1"/>
          <p:cNvSpPr txBox="1"/>
          <p:nvPr>
            <p:ph idx="1" type="body"/>
          </p:nvPr>
        </p:nvSpPr>
        <p:spPr>
          <a:xfrm>
            <a:off x="504050" y="1438000"/>
            <a:ext cx="8052900" cy="47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ovolení lezení vyjednaná do konce roku 2025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Pálava, NPR Děvín (do 31. 12. 2035)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Jizerské hory, NPR Jizerskohorské bučiny (do 31. 12. 2030)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Žďárské vrchy – PP Bílá skála, Černá skála, Devět skal, Drátník, Lisovská skála,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98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Malínská skála, Pasecká skála (do 31. 12. 2035)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Moravský kras – NPP Stránská skála, NPP Rudické propadání, NPR Býčí skála,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980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NPR Vývěry Punkvy (do 31. 12. 2035)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 Žďár u Rokycan (do 31. 12. 2035, jen pro členy ČHS)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KRNAP – skály a ledolezení (do 31. 12. 2030)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KRNAP – Liščí skála (do 31. 12. 2030, jen pro členy ČHS)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Jednání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dokončená až v roce 2026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Broumovsko, Bor – bouldering (do 31. 12. 2035)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CHKO Český kras, PR Kobyla (do 31. 12. 2030)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54" name="Google Shape;454;g3d3ab76b8f4_0_1"/>
          <p:cNvSpPr txBox="1"/>
          <p:nvPr/>
        </p:nvSpPr>
        <p:spPr>
          <a:xfrm>
            <a:off x="4433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SKALNÍ OBLASTI A OCHRANA PŘÍRODY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55" name="Google Shape;455;g3d3ab76b8f4_0_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2"/>
          <p:cNvSpPr txBox="1"/>
          <p:nvPr/>
        </p:nvSpPr>
        <p:spPr>
          <a:xfrm>
            <a:off x="432825" y="1735275"/>
            <a:ext cx="6713700" cy="29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Údržba skal</a:t>
            </a:r>
            <a:b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rozděleno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109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000 Kč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granty využilo 1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1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zájemců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Podpora tradičních akcí</a:t>
            </a:r>
            <a:b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rozděleno 9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9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000 Kč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➤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granty využilo 1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4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žadatelů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Včetně podpory vydání dvou průvodců na malé lezecké oblasti: </a:t>
            </a:r>
            <a:br>
              <a:rPr lang="cs" sz="1600"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latin typeface="Barlow"/>
                <a:ea typeface="Barlow"/>
                <a:cs typeface="Barlow"/>
                <a:sym typeface="Barlow"/>
              </a:rPr>
              <a:t>Bělá (Labské pískovce) a Věžák (Hruboskalsko)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461" name="Google Shape;461;p22"/>
          <p:cNvSpPr txBox="1"/>
          <p:nvPr/>
        </p:nvSpPr>
        <p:spPr>
          <a:xfrm>
            <a:off x="432825" y="586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GRANTY ČHS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62" name="Google Shape;462;p2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3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4">
            <a:alphaModFix/>
          </a:blip>
          <a:stretch>
            <a:fillRect/>
          </a:stretch>
        </a:blip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pic>
        <p:nvPicPr>
          <p:cNvPr id="473" name="Google Shape;473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5803" y="1740727"/>
            <a:ext cx="7009073" cy="3830734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8"/>
          <p:cNvSpPr txBox="1"/>
          <p:nvPr/>
        </p:nvSpPr>
        <p:spPr>
          <a:xfrm>
            <a:off x="4433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VÝVOJ A STRUKTURA ZDROJŮ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75" name="Google Shape;475;p8"/>
          <p:cNvSpPr txBox="1"/>
          <p:nvPr/>
        </p:nvSpPr>
        <p:spPr>
          <a:xfrm>
            <a:off x="545800" y="5769925"/>
            <a:ext cx="6125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800">
                <a:solidFill>
                  <a:schemeClr val="dk2"/>
                </a:solidFill>
              </a:rPr>
              <a:t>* </a:t>
            </a:r>
            <a:r>
              <a:rPr lang="cs" sz="800">
                <a:solidFill>
                  <a:schemeClr val="dk2"/>
                </a:solidFill>
              </a:rPr>
              <a:t>členské příspěvky jsou očištěné o pojištění odpovědnosti členů a rozúčtování Trio</a:t>
            </a:r>
            <a:endParaRPr sz="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800">
                <a:solidFill>
                  <a:schemeClr val="dk2"/>
                </a:solidFill>
              </a:rPr>
              <a:t>** Od 2025 změna metodiky účtování příjmů vázaných ke konkrétní akci, resp aktivitě - jsou součástí rozpočtu dané aktivity</a:t>
            </a:r>
            <a:endParaRPr sz="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800">
                <a:solidFill>
                  <a:schemeClr val="dk2"/>
                </a:solidFill>
              </a:rPr>
              <a:t>    </a:t>
            </a:r>
            <a:endParaRPr sz="800">
              <a:solidFill>
                <a:schemeClr val="dk2"/>
              </a:solidFill>
            </a:endParaRPr>
          </a:p>
        </p:txBody>
      </p:sp>
      <p:sp>
        <p:nvSpPr>
          <p:cNvPr id="476" name="Google Shape;476;p8"/>
          <p:cNvSpPr txBox="1"/>
          <p:nvPr/>
        </p:nvSpPr>
        <p:spPr>
          <a:xfrm>
            <a:off x="7634550" y="3734075"/>
            <a:ext cx="12756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800">
                <a:solidFill>
                  <a:schemeClr val="dk2"/>
                </a:solidFill>
              </a:rPr>
              <a:t>** dotace z krajů/obcí v 2025 součást </a:t>
            </a:r>
            <a:r>
              <a:rPr lang="cs" sz="800">
                <a:solidFill>
                  <a:schemeClr val="dk2"/>
                </a:solidFill>
              </a:rPr>
              <a:t>rozpočtů příslušných akcí</a:t>
            </a:r>
            <a:r>
              <a:rPr b="1" lang="cs" sz="800">
                <a:solidFill>
                  <a:schemeClr val="dk2"/>
                </a:solidFill>
              </a:rPr>
              <a:t> </a:t>
            </a:r>
            <a:endParaRPr b="1" sz="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100">
                <a:solidFill>
                  <a:schemeClr val="dk2"/>
                </a:solidFill>
              </a:rPr>
              <a:t>                            377 830,- Kč</a:t>
            </a:r>
            <a:endParaRPr b="1" sz="11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477" name="Google Shape;477;p8"/>
          <p:cNvSpPr txBox="1"/>
          <p:nvPr/>
        </p:nvSpPr>
        <p:spPr>
          <a:xfrm>
            <a:off x="7634550" y="4724250"/>
            <a:ext cx="1275600" cy="8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800">
                <a:solidFill>
                  <a:schemeClr val="dk2"/>
                </a:solidFill>
              </a:rPr>
              <a:t>** příjmy z licencí  2025 součást rozpočtu sDS / MH</a:t>
            </a:r>
            <a:r>
              <a:rPr b="1" lang="cs" sz="800">
                <a:solidFill>
                  <a:schemeClr val="dk2"/>
                </a:solidFill>
              </a:rPr>
              <a:t> </a:t>
            </a:r>
            <a:endParaRPr b="1" sz="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100">
                <a:solidFill>
                  <a:schemeClr val="dk2"/>
                </a:solidFill>
              </a:rPr>
              <a:t>                            177 830,- Kč</a:t>
            </a:r>
            <a:endParaRPr b="1" sz="11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10"/>
          <p:cNvSpPr txBox="1"/>
          <p:nvPr/>
        </p:nvSpPr>
        <p:spPr>
          <a:xfrm>
            <a:off x="443375" y="5659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VYHODNOCENÍ HOSPODAŘENÍ ČHS 2025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483" name="Google Shape;483;p10"/>
          <p:cNvGraphicFramePr/>
          <p:nvPr/>
        </p:nvGraphicFramePr>
        <p:xfrm>
          <a:off x="313138" y="134593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2239625"/>
                <a:gridCol w="1190350"/>
                <a:gridCol w="382850"/>
                <a:gridCol w="1163300"/>
                <a:gridCol w="1079800"/>
                <a:gridCol w="1057500"/>
                <a:gridCol w="1404300"/>
              </a:tblGrid>
              <a:tr h="116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Rozpočet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rgbClr val="CC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Skutečnost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Náklady</a:t>
                      </a:r>
                      <a:endParaRPr i="0" sz="9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Výnosy</a:t>
                      </a:r>
                      <a:endParaRPr i="0" sz="9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sk-pl</a:t>
                      </a:r>
                      <a:endParaRPr b="1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18000" marL="180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6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ZDROJE FINANCOVÁNÍ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38 618 933 Kč</a:t>
                      </a:r>
                      <a:endParaRPr b="1" sz="11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38 658 501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4 039 890 Kč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42 698 391 Kč</a:t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+ 39 568 Kč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Členské příspěvky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10 837 267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9 063 842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862 306 Kč 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9 926 148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77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Dotace NSA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23 301 666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25 322 009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25 322 009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Dotace z rozpočtů a krajů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0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1 381 542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1 381 542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Příjmy z administrace pojištění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1 500 000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1 599 063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1 599 063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Partneři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880 000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823 032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1 796 042 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2 619 075 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2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Úroky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900 000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821 225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821 225 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Ostatní výnosy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1 200 000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1 029 329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1 029 329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ROZPOČTY útvarů pro 2025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40 875 456 Kč</a:t>
                      </a:r>
                      <a:endParaRPr b="1" sz="11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35 055 609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33 750 823 Kč</a:t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7 228 560 Kč</a:t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- 5 819 846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71050">
                <a:tc>
                  <a:txBody>
                    <a:bodyPr/>
                    <a:lstStyle/>
                    <a:p>
                      <a:pPr indent="0" lvl="2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Domácí soutěže</a:t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5 255 500 Kč </a:t>
                      </a:r>
                      <a:endParaRPr b="1" i="0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4 917 769 Kč </a:t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6 686 772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1 769 003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Komise sportovního lezení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12 205 879 Kč 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13 465 548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15 213 442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1 747 894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Komise Závodního Skialpinismu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1 299 300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1 391 921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1 752 999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361 078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Komise Ledolezení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95 634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95 634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89 503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Komise Alpinismu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780 000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696 342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785 845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153 580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Centrální Vrcholová Komise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2 320 670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2 192 184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2 345 764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Vzdělávání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2 886 600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1 525 090 Kč</a:t>
                      </a:r>
                      <a:endParaRPr b="1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3 821 485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2 296 395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Služby členům a Sekretariát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11 011 507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8 385 863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8 502 932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117 069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Marketing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4 171 000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2 385 260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2 770 762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385 503 Kč 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Rezerva na běžnou činnost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350 000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0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Rozvojové aktivity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495 000 Kč</a:t>
                      </a:r>
                      <a:endParaRPr b="1" sz="10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 0 Kč</a:t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84" name="Google Shape;484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6"/>
          <p:cNvSpPr txBox="1"/>
          <p:nvPr/>
        </p:nvSpPr>
        <p:spPr>
          <a:xfrm>
            <a:off x="443375" y="1839500"/>
            <a:ext cx="80841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88" name="Google Shape;88;p6"/>
          <p:cNvSpPr txBox="1"/>
          <p:nvPr/>
        </p:nvSpPr>
        <p:spPr>
          <a:xfrm>
            <a:off x="443375" y="1086575"/>
            <a:ext cx="8084100" cy="568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i="0" sz="19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7795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A5A5A5"/>
                </a:solidFill>
                <a:latin typeface="Barlow"/>
                <a:ea typeface="Barlow"/>
                <a:cs typeface="Barlow"/>
                <a:sym typeface="Barlow"/>
              </a:rPr>
              <a:t>Zahájení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7795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A5A5A5"/>
                </a:solidFill>
                <a:latin typeface="Barlow"/>
                <a:ea typeface="Barlow"/>
                <a:cs typeface="Barlow"/>
                <a:sym typeface="Barlow"/>
              </a:rPr>
              <a:t>Volba předsedajícího a pracovních komisí </a:t>
            </a:r>
            <a:endParaRPr sz="1300">
              <a:latin typeface="Barlow"/>
              <a:ea typeface="Barlow"/>
              <a:cs typeface="Barlow"/>
              <a:sym typeface="Barlow"/>
            </a:endParaRPr>
          </a:p>
          <a:p>
            <a:pPr indent="-37795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A5A5A5"/>
                </a:solidFill>
                <a:latin typeface="Barlow"/>
                <a:ea typeface="Barlow"/>
                <a:cs typeface="Barlow"/>
                <a:sym typeface="Barlow"/>
              </a:rPr>
              <a:t>Zpráva o usnášeníschopnosti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A5A5A5"/>
                </a:solidFill>
                <a:latin typeface="Barlow"/>
                <a:ea typeface="Barlow"/>
                <a:cs typeface="Barlow"/>
                <a:sym typeface="Barlow"/>
              </a:rPr>
              <a:t>Schválení Jednacího a volebního řádu Valné hromady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Schválení Programu Valné hromady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Návrh na udělení titulů Čestný člen ČHS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Zpráva o plnění usnesení Valné hromady 2025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Zpráva Revizní komise za uplynulé období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Výroční zpráva ČHS za rok 2025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Zpráva o hospodaření ČHS v roce 2025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Rozdělení zisku z roku 2025 a Fond rozvojových projektů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Doplňující volba do Výkonného výboru ČHS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Novela Disciplinárního řádu ČHS, principy Etického kodexu ČHS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Návrh rozpočtu ČHS na rok 2026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Závěrečná diskuse, různé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Usnesení Valné hromady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655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Barlow"/>
              <a:buAutoNum type="arabicPeriod"/>
            </a:pPr>
            <a:r>
              <a:rPr i="0" lang="cs" sz="17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Zakončení </a:t>
            </a:r>
            <a:endParaRPr i="0" sz="13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4572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70"/>
              <a:buFont typeface="Arial"/>
              <a:buNone/>
            </a:pPr>
            <a:r>
              <a:t/>
            </a:r>
            <a:endParaRPr i="0" sz="157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89" name="Google Shape;89;p6"/>
          <p:cNvSpPr txBox="1"/>
          <p:nvPr/>
        </p:nvSpPr>
        <p:spPr>
          <a:xfrm>
            <a:off x="443375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  <a:extLst>
                  <a:ext uri="http://customooxmlschemas.google.com/">
                    <go:slidesCustomData xmlns:go="http://customooxmlschemas.google.com/" textRoundtripDataId="0"/>
                  </a:ext>
                </a:extLst>
              </a:rPr>
              <a:t>PROGRAM</a:t>
            </a: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 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90" name="Google Shape;90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2"/>
          <p:cNvSpPr txBox="1"/>
          <p:nvPr/>
        </p:nvSpPr>
        <p:spPr>
          <a:xfrm>
            <a:off x="431900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VYHODNOCENÍ HOSPODAŘENÍ 2025  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490" name="Google Shape;490;p12"/>
          <p:cNvGraphicFramePr/>
          <p:nvPr/>
        </p:nvGraphicFramePr>
        <p:xfrm>
          <a:off x="386838" y="192521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2031275"/>
                <a:gridCol w="1134325"/>
                <a:gridCol w="382850"/>
                <a:gridCol w="1297625"/>
                <a:gridCol w="1166700"/>
                <a:gridCol w="1195625"/>
                <a:gridCol w="1161925"/>
              </a:tblGrid>
              <a:tr h="116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Rozpočet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t/>
                      </a:r>
                      <a:endParaRPr sz="900" u="none" cap="none" strike="noStrike">
                        <a:solidFill>
                          <a:srgbClr val="CC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Skutečnost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Náklady</a:t>
                      </a:r>
                      <a:endParaRPr b="1"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Výnosy</a:t>
                      </a:r>
                      <a:endParaRPr b="1"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sk-pl</a:t>
                      </a:r>
                      <a:endParaRPr b="1"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18000" marL="1800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4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PROJEKTY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F6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A5A5A5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  Kč</a:t>
                      </a:r>
                      <a:endParaRPr b="1" sz="11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F6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- 195 807 Kč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F6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- 195 807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SP Praha 2025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8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7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-185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24 676 932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24 676 747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MS 2027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8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7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-195 622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196 072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-450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100" u="none" cap="none" strike="noStrike">
                        <a:solidFill>
                          <a:srgbClr val="A5A5A5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43434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Provozní HV</a:t>
                      </a:r>
                      <a:endParaRPr b="1" sz="1100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-1 499 809 Kč</a:t>
                      </a:r>
                      <a:endParaRPr b="1" i="0"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10 361 960 Kč</a:t>
                      </a:r>
                      <a:endParaRPr b="1"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+5 663 607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0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CC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Odpisy</a:t>
                      </a:r>
                      <a:endParaRPr sz="1000" u="none" cap="none" strike="noStrike">
                        <a:solidFill>
                          <a:srgbClr val="CC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-624 475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3 900 715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3 276 239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Závěrkové operace  (rezerva na daň, opravné položky, ...)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-293 118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293 118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DDDDDD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9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9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Celkové náklady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Celkové výnosy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Účetní HV 2025</a:t>
                      </a:r>
                      <a:endParaRPr b="1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-2 256 522 Kč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2 489 491  Kč</a:t>
                      </a:r>
                      <a:endParaRPr b="1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CC8B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75 082 362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9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77 571 854 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0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+4 746 014 Kč</a:t>
                      </a:r>
                      <a:endParaRPr b="1" i="0" sz="10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72000" marL="72000">
                    <a:lnL cap="flat" cmpd="sng" w="19050">
                      <a:solidFill>
                        <a:srgbClr val="00206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91" name="Google Shape;491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13"/>
          <p:cNvSpPr txBox="1"/>
          <p:nvPr/>
        </p:nvSpPr>
        <p:spPr>
          <a:xfrm>
            <a:off x="397350" y="58890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INVESTICE 202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497" name="Google Shape;497;p1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498" name="Google Shape;498;p13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Odloženo, dotace byla NSA vypsána až 12/2025 s realizací do 30. 6. 2026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24"/>
          <p:cNvSpPr txBox="1"/>
          <p:nvPr/>
        </p:nvSpPr>
        <p:spPr>
          <a:xfrm>
            <a:off x="443375" y="62332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ROZVAHA K 31. 12. 2025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504" name="Google Shape;504;p24"/>
          <p:cNvGraphicFramePr/>
          <p:nvPr/>
        </p:nvGraphicFramePr>
        <p:xfrm>
          <a:off x="466125" y="149269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1886525"/>
                <a:gridCol w="1197850"/>
                <a:gridCol w="1197850"/>
                <a:gridCol w="1197850"/>
                <a:gridCol w="1197850"/>
                <a:gridCol w="1487600"/>
              </a:tblGrid>
              <a:tr h="483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5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Základní ukazatele Rozvahy</a:t>
                      </a:r>
                      <a:endParaRPr b="1" sz="1150" u="none" cap="none" strike="noStrike">
                        <a:solidFill>
                          <a:srgbClr val="0B5394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2021</a:t>
                      </a:r>
                      <a:endParaRPr b="1" sz="1200" u="none" cap="none" strike="noStrike">
                        <a:solidFill>
                          <a:srgbClr val="0B5394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2022</a:t>
                      </a:r>
                      <a:endParaRPr b="1" sz="1200" u="none" cap="none" strike="noStrike">
                        <a:solidFill>
                          <a:srgbClr val="0B5394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2023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2024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2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2025</a:t>
                      </a:r>
                      <a:endParaRPr b="1" i="0" sz="1200" u="none" cap="none" strike="noStrike">
                        <a:solidFill>
                          <a:srgbClr val="0B5394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i="1" lang="cs" sz="1000" u="none" cap="none" strike="noStrike">
                          <a:solidFill>
                            <a:srgbClr val="0B5394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(před upřesněním DPPO)</a:t>
                      </a:r>
                      <a:endParaRPr i="1" sz="18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FE2F3"/>
                    </a:solidFill>
                  </a:tcPr>
                </a:tc>
              </a:tr>
              <a:tr h="3810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Aktiva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33 702 923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25 460 593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34 371 574 Kč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42 521 905 Kč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i="0" lang="cs" sz="8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</a:t>
                      </a:r>
                      <a:r>
                        <a:rPr b="1" i="0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41 899 290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Majetek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13 607 119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9 050 675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9 275 236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11 946 519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7 978 463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Zásoby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164 058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54 607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32 122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362 534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418 099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7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Peněžní prostředky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19 807 339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15 387 887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23 806 942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27 889 641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32 322 367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Pohledávky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115 457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838 525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1 028 474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1 336 893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430 045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Náklady příštích obd.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8 950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128 899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228 800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986 319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750 315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>
                    <a:lnL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49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Pasiva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33 702 923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25 250 593 Kč</a:t>
                      </a:r>
                      <a:endParaRPr b="1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34 371 574 Kč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42 521 905 Kč 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41 899 290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B5394"/>
                    </a:solidFill>
                  </a:tcPr>
                </a:tc>
              </a:tr>
              <a:tr h="243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Vlastní jmění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21 581 368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17 011 342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17 851 651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26 277 330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31 901 798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Rezervní fond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1 306 351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1 306 351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1 306 351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1 306 351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1 306 351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5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Tvorba rezerv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325 000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Závazky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10 324 959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5 584 716 Kč</a:t>
                      </a:r>
                      <a:endParaRPr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6 756 428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3 692 439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4 158 269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500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 toho ERASMUS I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2 687 020 Kč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- 452 187 Kč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t/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i="1" lang="cs" sz="700" u="none" cap="none" strike="noStrike">
                          <a:solidFill>
                            <a:srgbClr val="80808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              -  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</a:tr>
              <a:tr h="24500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 toho ERASMUS II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5 804 220 Kč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3 012 640 Kč</a:t>
                      </a:r>
                      <a:endParaRPr i="1" sz="8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i="1" lang="cs" sz="800" u="none" cap="none" strike="noStrike">
                          <a:solidFill>
                            <a:srgbClr val="666666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2 393 180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i="1" lang="cs" sz="700" u="none" cap="none" strike="noStrike">
                          <a:solidFill>
                            <a:srgbClr val="80808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              -  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t/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3F3F3"/>
                    </a:solidFill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Hospodářský výsledek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- 797 759</a:t>
                      </a: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250 128</a:t>
                      </a: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6  619 768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 8 900 707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>
                          <a:latin typeface="Barlow"/>
                          <a:ea typeface="Barlow"/>
                          <a:cs typeface="Barlow"/>
                          <a:sym typeface="Barlow"/>
                        </a:rPr>
                        <a:t>2 489 491</a:t>
                      </a: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13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Výnosy příštích období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1 288 005</a:t>
                      </a: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1 308 057</a:t>
                      </a: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 1 837 377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1425" marL="91425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2 345 078 Kč </a:t>
                      </a:r>
                      <a:endParaRPr sz="11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36000" marB="36000" marR="90000" marL="90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  <a:extLst>
                            <a:ext uri="http://customooxmlschemas.google.com/">
                              <go:slidesCustomData xmlns:go="http://customooxmlschemas.google.com/" textRoundtripDataId="13"/>
                            </a:ext>
                          </a:extLst>
                        </a:rPr>
                        <a:t> 1 718 380 Kč </a:t>
                      </a:r>
                      <a:endParaRPr sz="15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108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05" name="Google Shape;505;p2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8"/>
          <p:cNvSpPr txBox="1"/>
          <p:nvPr/>
        </p:nvSpPr>
        <p:spPr>
          <a:xfrm>
            <a:off x="443375" y="6003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VÝKAZ ZISKŮ A ZTRÁT </a:t>
            </a: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ZA</a:t>
            </a: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 2025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11" name="Google Shape;511;p2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graphicFrame>
        <p:nvGraphicFramePr>
          <p:cNvPr id="512" name="Google Shape;512;p28"/>
          <p:cNvGraphicFramePr/>
          <p:nvPr/>
        </p:nvGraphicFramePr>
        <p:xfrm>
          <a:off x="362607" y="130383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{1201117C-C374-4D32-AFC5-5EE763C766D8}</a:tableStyleId>
              </a:tblPr>
              <a:tblGrid>
                <a:gridCol w="471350"/>
                <a:gridCol w="1875025"/>
                <a:gridCol w="1126875"/>
                <a:gridCol w="1200925"/>
                <a:gridCol w="1200925"/>
                <a:gridCol w="1200925"/>
                <a:gridCol w="1269175"/>
              </a:tblGrid>
              <a:tr h="367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i="0" u="none" cap="none" strike="noStrike">
                        <a:solidFill>
                          <a:srgbClr val="0B5394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Výkaz zisků a ztrát</a:t>
                      </a:r>
                      <a:endParaRPr b="1" i="0" sz="13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2021</a:t>
                      </a:r>
                      <a:endParaRPr b="1" i="0" sz="13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2022</a:t>
                      </a:r>
                      <a:endParaRPr b="1" i="0" sz="13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2023</a:t>
                      </a:r>
                      <a:endParaRPr b="1" i="0" sz="13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2024</a:t>
                      </a:r>
                      <a:endParaRPr b="1" i="0" sz="13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2025 VH </a:t>
                      </a:r>
                      <a:br>
                        <a:rPr b="1" lang="cs" sz="13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</a:br>
                      <a:r>
                        <a:rPr i="1" lang="cs" sz="8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  <a:extLst>
                            <a:ext uri="http://customooxmlschemas.google.com/">
                              <go:slidesCustomData xmlns:go="http://customooxmlschemas.google.com/" textRoundtripDataId="14"/>
                            </a:ext>
                          </a:extLst>
                        </a:rPr>
                        <a:t>(před upřesněním DPPO)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72000" marB="72000" marR="0" marL="0" anchor="ctr"/>
                </a:tc>
              </a:tr>
              <a:tr h="3176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 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Náklady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28 494 968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36 852 124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58 770 934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67 567 327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75 082 362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50x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Spotřeba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2 367 587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3 353 416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5 189 612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4 793 607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5 412 005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51x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Služby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12 561 725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18 672 751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35 414 724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43 635 044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47 295 003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52x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Osobní náklady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6 445 925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7 511 384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7 783 637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7 244 182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9 788 761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53x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Daně a poplatky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     -  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35 357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  3 000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  4 500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18 281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54x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Ostatní náklady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1 473 957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1 269 000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2 781 800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3 196 710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4 908 706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7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55x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Odpisy, rezervy a OP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4 355 156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4 731 444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5 303 206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5 551 443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3 991 734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58x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Poskytnuté příspěvky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1 237 608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1 146 913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1 779 484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2 276 641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3 342 872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59x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Daň z příjmů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  53 010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131 860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515 470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865 200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325 000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3176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 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Výnosy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27 697 209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37 102 253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65 390 701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76 468 034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77 571 854 Kč </a:t>
                      </a:r>
                      <a:endParaRPr b="1" i="0" sz="11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solidFill>
                      <a:srgbClr val="002060"/>
                    </a:solidFill>
                  </a:tcPr>
                </a:tc>
              </a:tr>
              <a:tr h="285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60x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Tržby za vlastní výkony a zboží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2 185 608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5 185 018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7 651 355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14 909 067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12 862 899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7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64x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Ostatní výnosy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4 895 943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7 481 329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8 691 907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10 819 998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8 536 899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7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65x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Tržby z prodeje maj</a:t>
                      </a:r>
                      <a:r>
                        <a:rPr lang="cs" sz="1000">
                          <a:latin typeface="Barlow"/>
                          <a:ea typeface="Barlow"/>
                          <a:cs typeface="Barlow"/>
                          <a:sym typeface="Barlow"/>
                        </a:rPr>
                        <a:t>. a mater.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    99 475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123 125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238 678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174 580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255 538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775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68x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Přijaté příspěvky a dary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  6 777 781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8 590 615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7 706 963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9 426 330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11 078 058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2081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69x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Provozní dotace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   13 738 402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15 722 165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41 101 798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41 138 060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44 838 459 Kč 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  <a:tr h="33350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70C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 </a:t>
                      </a:r>
                      <a:endParaRPr b="1" i="0" sz="1100" u="none" cap="none" strike="noStrike">
                        <a:solidFill>
                          <a:srgbClr val="0070C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Hospodářský výsledek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-797 759 Kč 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250 128 Kč 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6 619 768 Kč 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8 900 707 Kč 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2 489 491 Kč </a:t>
                      </a:r>
                      <a:endParaRPr b="1"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16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8"/>
          <p:cNvSpPr txBox="1"/>
          <p:nvPr/>
        </p:nvSpPr>
        <p:spPr>
          <a:xfrm>
            <a:off x="525675" y="604675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FOND ROZVOJOVÝCH PROJEKTŮ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23" name="Google Shape;523;p48"/>
          <p:cNvSpPr txBox="1"/>
          <p:nvPr/>
        </p:nvSpPr>
        <p:spPr>
          <a:xfrm>
            <a:off x="409800" y="1718350"/>
            <a:ext cx="8324400" cy="52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rgbClr val="595959"/>
              </a:solidFill>
              <a:highlight>
                <a:srgbClr val="FFFF00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24" name="Google Shape;524;p4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525" name="Google Shape;525;p48"/>
          <p:cNvSpPr txBox="1"/>
          <p:nvPr/>
        </p:nvSpPr>
        <p:spPr>
          <a:xfrm>
            <a:off x="443375" y="1478550"/>
            <a:ext cx="8296800" cy="451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Dosud byly rozvojové projekty samostatnou kapitolou rozpočtu daného roku. Tato položka zůstávala zpravidla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nevyčerpaná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"/>
              <a:buChar char="○"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Důvod: </a:t>
            </a: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Příjmy v rozpočtu vycházejí jen z odhadu, zdroje VV nechtěl uvolnit, dokud se nepotvrdilo, že se příjmy daří plnit a hospodaření je pod kontrolou → omezený prostor pro přípravu, schválení a následnou realizaci kvalitních projektů. </a:t>
            </a:r>
            <a:b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Montserrat"/>
              <a:buChar char="●"/>
            </a:pPr>
            <a:r>
              <a:rPr b="1"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Řešení: Samostatný Fond rozvojových projektů se samostatným hospodařením.</a:t>
            </a:r>
            <a:endParaRPr b="1"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Fond rozvojových projektů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bude součástí Rozvahy. Do Fondu se bude po schválení hospodaření Valnou hromadou každoročně vkládat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25 % čistého hospodářského výsledku předchozího roku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(pokud bude kladný). Zbývajících 75 % čistého zisku po zdanění bude přidáno v Rozvaze ČHS do položky vlastní jmění na straně pasiv.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"/>
              <a:buChar char="○"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Vznikne transparentní systém pro předkládání, výběr, řízení a vyúčtování projektů.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"/>
              <a:buChar char="○"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Projekty mohou předkládat manažeři sekcí nebo generální sekretář.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"/>
              <a:buChar char="○"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Základním principem Fondu bude možnost realizovat vybraný projekt/y jak v daném, tak v následujícím roce → dostatek času na přípravu a kvalitní realizaci, motivační systém.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38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Barlow"/>
              <a:buChar char="○"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Vyúčtování a zpráva o realizovaných projektech budou od roku 2027 každoročně součástí samostatné zprávy Valné hromadě.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47"/>
          <p:cNvSpPr txBox="1"/>
          <p:nvPr/>
        </p:nvSpPr>
        <p:spPr>
          <a:xfrm>
            <a:off x="443375" y="1478550"/>
            <a:ext cx="8296800" cy="46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Předkládané projekty budou mít následující strukturu popisu: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Řešený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p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roblém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- co má projekt změnit se zdůvodněním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Co je cílem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(měřitelně, kvantita, kvalita a termín dokončení);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Kdo je za projekt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zodpovědný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a řídí ho, s kým bude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spolupracovat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(projektový tým); kdo projekt dozoruje a spoluodpovídá za dosažení cíle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Jaké ucelené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výstupy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projekt obsahuje, ukazatele jejich splnění, dílčí odpovědnosti 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 termíny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Popis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rizik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projektu, vyhodnocení jejich dopadů (kritičnost, pravděpodobnost) a návrh na postup jejich odstranění nebo řízení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Rozpočet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projektu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Časový plán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realizace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Projekty, zpracované dle výše popsané struktury, budou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předloženy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v předem stanoveném termínu hodnotící komisi k posouzení a výběru dle předem stanovených kritérií. 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→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Realizace vybraných projektů začne v roce, kdy k výběru došlo a musí být dokončena nejpozději v roce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následujícím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.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31" name="Google Shape;531;p47"/>
          <p:cNvSpPr txBox="1"/>
          <p:nvPr/>
        </p:nvSpPr>
        <p:spPr>
          <a:xfrm>
            <a:off x="443375" y="604675"/>
            <a:ext cx="84957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POPIS, HODNOCENÍ A REALIZACE PŘEDKLÁDANÝCH PROJEKTŮ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32" name="Google Shape;532;p4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46"/>
          <p:cNvSpPr txBox="1"/>
          <p:nvPr/>
        </p:nvSpPr>
        <p:spPr>
          <a:xfrm>
            <a:off x="369575" y="1380698"/>
            <a:ext cx="8385000" cy="50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Výkonný výbor doporučuje Valné hromadě přijmout toto usnesení: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Valná hromada schvaluje: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vytvoření Fondu rozvojových projektů fungujícího dle uvedených principů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převod 25 % čistého zisku roku 2025 po zdanění do Fondu rozvojových projektů, který bude tvořit samostatnou položku v rozvaze ČHS na straně pasiv (se samostatným vyúčtováním, odděleným od provozního rozpočtu a výsledovky ČHS)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Valná hromada ukládá Výkonnému výboru: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Zakotvit pravidla pro fungování Fondu rozvojových projektů do Hospodářského řádu ČHS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Zpracovat pravidla a postupy pro předkládání, postup výběru, řízení a kontrolu rozvojových projektů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Vyhodnotit projekty předložené v roce 2026 a vybrat z nich nejvhodnější k realizaci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Pravidelně kontrolovat a vyhodnocovat postup realizace projektů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Předkládat na následujících VH zprávu o postupu realizace projektů a samostatnou zprávu o čerpání finančních prostředků z Fondu rozvojových projektů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38" name="Google Shape;538;p46"/>
          <p:cNvSpPr txBox="1"/>
          <p:nvPr/>
        </p:nvSpPr>
        <p:spPr>
          <a:xfrm>
            <a:off x="470800" y="595525"/>
            <a:ext cx="8334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NÁVRH USNESENÍ VALNÉ HROMADY O ROZDĚLENÍ ZISKU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39" name="Google Shape;539;p4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3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g34671b1713b_0_10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g34671b1713b_0_111"/>
          <p:cNvSpPr txBox="1"/>
          <p:nvPr/>
        </p:nvSpPr>
        <p:spPr>
          <a:xfrm>
            <a:off x="443375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DOPLŇUJÍCÍ VOLBA DO VV ČHS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50" name="Google Shape;550;g34671b1713b_0_111"/>
          <p:cNvSpPr txBox="1"/>
          <p:nvPr/>
        </p:nvSpPr>
        <p:spPr>
          <a:xfrm>
            <a:off x="443375" y="1785001"/>
            <a:ext cx="8520600" cy="416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Volba členů Výkonného výboru</a:t>
            </a:r>
            <a:endParaRPr i="0" sz="1600" u="none" cap="none" strike="noStrike">
              <a:solidFill>
                <a:srgbClr val="595959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Barlow"/>
              <a:buChar char="●"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Volí se 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jeden 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člen, o zvolení rozhoduj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e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 počet hlasů, které získ</a:t>
            </a:r>
            <a:r>
              <a:rPr lang="cs" sz="1600">
                <a:latin typeface="Barlow"/>
                <a:ea typeface="Barlow"/>
                <a:cs typeface="Barlow"/>
                <a:sym typeface="Barlow"/>
              </a:rPr>
              <a:t>á</a:t>
            </a: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. Minimální hranice počtu hlasů není dle stanov stanovena. 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Doplňující volba pro stávající funkční období – mandát je platný do VH 2029</a:t>
            </a:r>
            <a:endParaRPr sz="16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Kandidát na funkci člena Výkonného výboru ČHS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Montserrat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Štefan Kecskes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, lezecký spolek obrLEZke</a:t>
            </a:r>
            <a:endParaRPr sz="16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51" name="Google Shape;551;g34671b1713b_0_1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474b4e368d_3_1"/>
          <p:cNvSpPr txBox="1"/>
          <p:nvPr/>
        </p:nvSpPr>
        <p:spPr>
          <a:xfrm>
            <a:off x="311700" y="626300"/>
            <a:ext cx="75576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i="0" lang="cs" sz="24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NÁVRH NA UDĚLENÍ ČESTNÉHO ČLENSTVÍ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96" name="Google Shape;96;g3474b4e368d_3_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55" name="Shape 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Google Shape;556;g34671b1713b_0_14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34671b1713b_0_150"/>
          <p:cNvSpPr txBox="1"/>
          <p:nvPr/>
        </p:nvSpPr>
        <p:spPr>
          <a:xfrm>
            <a:off x="443375" y="61185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NOVELA DISCIPLINÁRNÍHO ŘÁDU ČHS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62" name="Google Shape;562;g34671b1713b_0_150"/>
          <p:cNvSpPr txBox="1"/>
          <p:nvPr/>
        </p:nvSpPr>
        <p:spPr>
          <a:xfrm>
            <a:off x="372575" y="1786551"/>
            <a:ext cx="8520600" cy="425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1"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Cíl: Příprava </a:t>
            </a: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Etického kodexu ČHS podmíněná novelou Disciplinárního řádu ČHS</a:t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3225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ČHS chce mít vlastní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Etický kodex (EK), jehož cílem bude formulovat a prosazovat hodnoty a zásady, které umožní předcházet vzniku a šíření negativních jevů ve sportovních odvětvích, která ČHS zastřešuje, a ve sportovním prostředí obecně.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2258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Pro vznik funkčního EK je nutná novela Disciplinárního řádu ČHS (DŘ), která umožní řešit provinění, která budou formulována v EK (a v jeho současném znění nejsou). 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-183981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Navržená novela DŘ se týká především části první – obecná část, Hlava I. Obecná ustanovení, § 1 – Rozsah působnosti, ve které jsou nově formulována a doplněna provinění, na které se vztahuje DŘ. 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-183981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Součástí novely je i několik menších úprav zajišťujících soulad DŘ se současnou praxí (např. způsob zveřejňování trestu ve formě napomenutí).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Výkonný výbor doporučuje Valné hromadě schválit navrženou novelu DŘ. 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6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63" name="Google Shape;563;g34671b1713b_0_15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67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7"/>
          <p:cNvSpPr txBox="1"/>
          <p:nvPr/>
        </p:nvSpPr>
        <p:spPr>
          <a:xfrm>
            <a:off x="443375" y="58890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PRINCIPY ETICKÉHO KODEXU ČHS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69" name="Google Shape;569;p7"/>
          <p:cNvSpPr txBox="1"/>
          <p:nvPr/>
        </p:nvSpPr>
        <p:spPr>
          <a:xfrm>
            <a:off x="443375" y="1438149"/>
            <a:ext cx="8520600" cy="512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Základní principy fungování Etického kodexu ČHS:</a:t>
            </a:r>
            <a:br>
              <a:rPr b="1" lang="cs" sz="1600">
                <a:highlight>
                  <a:schemeClr val="accent6"/>
                </a:highlight>
                <a:latin typeface="Barlow"/>
                <a:ea typeface="Barlow"/>
                <a:cs typeface="Barlow"/>
                <a:sym typeface="Barlow"/>
              </a:rPr>
            </a:br>
            <a:endParaRPr b="1" i="0" sz="1600" u="none" cap="none" strike="noStrike">
              <a:solidFill>
                <a:srgbClr val="000000"/>
              </a:solidFill>
              <a:highlight>
                <a:schemeClr val="accent6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EK je jednou z pomůcek k vytváření férového, bezpečného a odpovědného prostředí ve sportovních odvětvích, která patří do působnosti ČHS.</a:t>
            </a:r>
            <a:br>
              <a:rPr lang="cs" sz="1600">
                <a:latin typeface="Barlow"/>
                <a:ea typeface="Barlow"/>
                <a:cs typeface="Barlow"/>
                <a:sym typeface="Barlow"/>
              </a:rPr>
            </a:b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lang="cs" sz="1600">
                <a:latin typeface="Barlow"/>
                <a:ea typeface="Barlow"/>
                <a:cs typeface="Barlow"/>
                <a:sym typeface="Barlow"/>
              </a:rPr>
              <a:t>EK navazuje na Národní etický kodex sportu NSA a řídí se jím. EK se dále řídí zejména Olympijskou chartu MOV, Světovým antidopingovým kodexem WADA, etickými kodexy mezinárodních sportovních organizací, jichž je ČHS členem apod. </a:t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EK bude závazný pro všechny členy a oddíly ČHS a dále pro osoby, které se účastní činností ČHS. EK je důležitý zejména pro sportovce, trenéry a instruktory, rozhodčí. EK zavazuje i ČHS jakožto právnickou osobu.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Za agendu odpovídá safeguard, kterého jmenuje/odvolává Výkonný výbor. Stížnosti, týkající se porušení hodnot a zásad upravených EK, řeší Disciplinární komise ČHS, která se ve svém rozhodování řídí DŘ.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br>
              <a:rPr lang="cs" sz="1600">
                <a:latin typeface="Barlow"/>
                <a:ea typeface="Barlow"/>
                <a:cs typeface="Barlow"/>
                <a:sym typeface="Barlow"/>
              </a:rPr>
            </a:br>
            <a:endParaRPr sz="16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70" name="Google Shape;570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3d48543c62c_0_14"/>
          <p:cNvSpPr txBox="1"/>
          <p:nvPr/>
        </p:nvSpPr>
        <p:spPr>
          <a:xfrm>
            <a:off x="443375" y="1325386"/>
            <a:ext cx="8520600" cy="52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cs" sz="1600">
                <a:latin typeface="Barlow"/>
                <a:ea typeface="Barlow"/>
                <a:cs typeface="Barlow"/>
                <a:sym typeface="Barlow"/>
              </a:rPr>
              <a:t>Základní zásady budoucího Etického kodexu ČHS:</a:t>
            </a:r>
            <a:endParaRPr b="1" sz="1600"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sz="1600"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Respekt, důstojnost, rovné příležitosti, bezpečí – respektování lidských práv a důstojnosti, rovné příležitosti v přístupu ke sportu, zákaz diskriminace jakéhokoli druhu, nulová tolerance k násilí a obtěžování, ochrana zranitelných skupin, zejm. dětí.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Fair Play – sport bez dopingu, soutěžení podle pravidel, poctivě, úcta k soupeři, osobní odpovědnost, vzájemná pomoc, solidarita.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Šetrné chování k přírodě – zachování skal a hor pro další generace.</a:t>
            </a:r>
            <a:b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</a:b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Specifické zásady („desatera“) zaměřená na konkrétní subjekty a aktivity: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zásady pro sportovce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zásady pro trenéry, instruktory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zásady pro rozhodčí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zásady pro ČHS jako organizaci (odpovědné řízení, bez střetu zájmů…)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○"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zásady fair play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191601" lvl="0" marL="36000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Barlow"/>
              <a:buChar char="●"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Výkonný výbor doporučuje Valné hromadě, aby Výkonnému výboru uložila zpracování a přijetí Etický kodexu ČHS dle výše prezentovaných zásad.</a:t>
            </a:r>
            <a:endParaRPr b="1" sz="1600"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576" name="Google Shape;576;g3d48543c62c_0_1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577" name="Google Shape;577;g3d48543c62c_0_14"/>
          <p:cNvSpPr txBox="1"/>
          <p:nvPr/>
        </p:nvSpPr>
        <p:spPr>
          <a:xfrm>
            <a:off x="443375" y="588900"/>
            <a:ext cx="68289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PRINCIPY ETICKÉHO KODEXU ČHS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47479703d4_1_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p40"/>
          <p:cNvSpPr txBox="1"/>
          <p:nvPr/>
        </p:nvSpPr>
        <p:spPr>
          <a:xfrm>
            <a:off x="420425" y="6233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ROZPOČET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graphicFrame>
        <p:nvGraphicFramePr>
          <p:cNvPr id="588" name="Google Shape;588;p40"/>
          <p:cNvGraphicFramePr/>
          <p:nvPr/>
        </p:nvGraphicFramePr>
        <p:xfrm>
          <a:off x="474775" y="118408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3387525"/>
                <a:gridCol w="1499025"/>
                <a:gridCol w="226525"/>
                <a:gridCol w="1400700"/>
                <a:gridCol w="1382225"/>
              </a:tblGrid>
              <a:tr h="396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1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Rozpočet 2026 (HV)</a:t>
                      </a:r>
                      <a:endParaRPr b="1" sz="14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Náklady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b="1"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rPr b="1" i="0" lang="cs" sz="105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Výnosy</a:t>
                      </a:r>
                      <a:endParaRPr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b="1"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ZDROJE FINANCOVÁNÍ</a:t>
                      </a:r>
                      <a:endParaRPr b="1" sz="13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40 274 677 Kč</a:t>
                      </a:r>
                      <a:endParaRPr b="1" sz="13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20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40 077 327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Členské příspěvky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9 475 451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9 475 451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Dotace NSA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26 599 227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0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26 599 227 Kč</a:t>
                      </a:r>
                      <a:endParaRPr sz="10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Příjmy z administrace pojištění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1 600 000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1 600 000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Partneři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800 000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800 000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Úroky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600 000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600 000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Ostatní výnosy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1 200 000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666666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1 200 000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8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ROZPOČTY  Sekcí/Komisí pro 2025</a:t>
                      </a:r>
                      <a:endParaRPr b="1" sz="13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30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43 268 340 Kč</a:t>
                      </a:r>
                      <a:endParaRPr b="1" sz="130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1C4587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t/>
                      </a:r>
                      <a:endParaRPr i="0" sz="12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49 070 990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i="0" lang="cs" sz="12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5 802 650 Kč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2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Domácí soutěže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5 307 000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7 021 000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 714 000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650">
                <a:tc>
                  <a:txBody>
                    <a:bodyPr/>
                    <a:lstStyle/>
                    <a:p>
                      <a:pPr indent="0" lvl="2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Representace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2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13 608 003 Kč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15 320 003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1 712 000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Vzdělávání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2 891 500 Kč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4 803 500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1 912 000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chemeClr val="accent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Outdoor*</a:t>
                      </a:r>
                      <a:endParaRPr b="1" sz="1100" u="none" cap="none" strike="noStrike">
                        <a:solidFill>
                          <a:schemeClr val="accent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chemeClr val="accent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  <a:extLst>
                            <a:ext uri="http://customooxmlschemas.google.com/">
                              <go:slidesCustomData xmlns:go="http://customooxmlschemas.google.com/" textRoundtripDataId="15"/>
                            </a:ext>
                          </a:extLst>
                        </a:rPr>
                        <a:t>643 200 Kč</a:t>
                      </a:r>
                      <a:endParaRPr b="1" sz="1100" u="none" cap="none" strike="noStrike">
                        <a:solidFill>
                          <a:schemeClr val="accent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643 200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3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</a:t>
                      </a: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Komise Alpinismu*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860 000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860 000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3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>
                          <a:latin typeface="Barlow"/>
                          <a:ea typeface="Barlow"/>
                          <a:cs typeface="Barlow"/>
                          <a:sym typeface="Barlow"/>
                        </a:rPr>
                        <a:t>    </a:t>
                      </a: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Centrální Vrcholová Komise*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2 345 670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2 510 320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164 650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3650">
                <a:tc>
                  <a:txBody>
                    <a:bodyPr/>
                    <a:lstStyle/>
                    <a:p>
                      <a:pPr indent="0" lvl="2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Sekce Marketing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2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4 065 000 Kč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4 315 000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250 000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Centrální služby 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13 397 967 Kč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3E8E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50"/>
                        <a:buFont typeface="Arial"/>
                        <a:buNone/>
                      </a:pPr>
                      <a:r>
                        <a:t/>
                      </a:r>
                      <a:endParaRPr i="0" sz="105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  13 447 967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50 000 Kč </a:t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Rezerva na běžnou činnost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150 000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150 000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494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Rozvojové aktivity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i="0" lang="cs" sz="10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0 Kč</a:t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i="0" sz="10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89" name="Google Shape;589;p4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590" name="Google Shape;590;p40"/>
          <p:cNvSpPr txBox="1"/>
          <p:nvPr/>
        </p:nvSpPr>
        <p:spPr>
          <a:xfrm>
            <a:off x="420425" y="6470000"/>
            <a:ext cx="79503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cs" sz="11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* O</a:t>
            </a:r>
            <a:r>
              <a:rPr lang="cs" sz="1100">
                <a:solidFill>
                  <a:schemeClr val="dk2"/>
                </a:solidFill>
                <a:latin typeface="Barlow"/>
                <a:ea typeface="Barlow"/>
                <a:cs typeface="Barlow"/>
                <a:sym typeface="Barlow"/>
              </a:rPr>
              <a:t>značené položky tvoří základ rozpočtu budoucí Sekce outdoor, jejíž založení je naplánované v průběhu roku 2026.</a:t>
            </a:r>
            <a:endParaRPr sz="1100">
              <a:solidFill>
                <a:schemeClr val="dk2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94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5" name="Google Shape;595;p41"/>
          <p:cNvGraphicFramePr/>
          <p:nvPr/>
        </p:nvGraphicFramePr>
        <p:xfrm>
          <a:off x="535960" y="134241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5447775"/>
                <a:gridCol w="1506075"/>
                <a:gridCol w="992925"/>
              </a:tblGrid>
              <a:tr h="30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PROJEKTY</a:t>
                      </a:r>
                      <a:endParaRPr b="1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lang="cs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Vlastní zdroje </a:t>
                      </a:r>
                      <a:endParaRPr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2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Světový pohár 2026 (B+O)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1150" lvl="0" marL="45720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Barlow"/>
                        <a:buChar char="-"/>
                      </a:pPr>
                      <a:r>
                        <a:rPr lang="cs" sz="12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Kč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73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cs" sz="12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MS 2027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1150" lvl="0" marL="45720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Barlow"/>
                        <a:buChar char="-"/>
                      </a:pPr>
                      <a:r>
                        <a:rPr lang="cs" sz="12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Kč</a:t>
                      </a:r>
                      <a:endParaRPr sz="12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43434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Provozní HV</a:t>
                      </a:r>
                      <a:endParaRPr b="1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ED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43434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-2 993 662 Kč</a:t>
                      </a:r>
                      <a:endParaRPr b="1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ED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200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2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04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INVESTICE – rámcový záměr pro 2026</a:t>
                      </a:r>
                      <a:endParaRPr b="1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7 000 000 Kč </a:t>
                      </a:r>
                      <a:endParaRPr b="1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886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Investiční dotace NSA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b="1" lang="cs" sz="1100" u="none" cap="none" strike="noStrike">
                          <a:latin typeface="Barlow"/>
                          <a:ea typeface="Barlow"/>
                          <a:cs typeface="Barlow"/>
                          <a:sym typeface="Barlow"/>
                        </a:rPr>
                        <a:t>5 950 000 Kč</a:t>
                      </a:r>
                      <a:endParaRPr b="1" sz="110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Zdroje ČHS (spoluúčast) </a:t>
                      </a:r>
                      <a:endParaRPr b="1" i="0"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000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  <a:extLst>
                            <a:ext uri="http://customooxmlschemas.google.com/">
                              <go:slidesCustomData xmlns:go="http://customooxmlschemas.google.com/" textRoundtripDataId="16"/>
                            </a:ext>
                          </a:extLst>
                        </a:rPr>
                        <a:t>1 050 000 Kč</a:t>
                      </a:r>
                      <a:endParaRPr b="1" i="0" sz="1100" u="none" cap="none" strike="noStrike">
                        <a:solidFill>
                          <a:srgbClr val="00000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72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43434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Celkové Cash Flow</a:t>
                      </a:r>
                      <a:endParaRPr b="1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ED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rgbClr val="434343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-4 043 662 Kč</a:t>
                      </a:r>
                      <a:endParaRPr b="1" u="none" cap="none" strike="noStrike">
                        <a:solidFill>
                          <a:srgbClr val="434343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EED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050" u="none" cap="none" strike="noStrike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D8D8D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96" name="Google Shape;596;p41"/>
          <p:cNvSpPr txBox="1"/>
          <p:nvPr/>
        </p:nvSpPr>
        <p:spPr>
          <a:xfrm>
            <a:off x="454850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r>
              <a:rPr lang="cs" sz="22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ROZPOČET 2026</a:t>
            </a:r>
            <a:endParaRPr sz="2200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597" name="Google Shape;597;p4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graphicFrame>
        <p:nvGraphicFramePr>
          <p:cNvPr id="598" name="Google Shape;598;p41"/>
          <p:cNvGraphicFramePr/>
          <p:nvPr/>
        </p:nvGraphicFramePr>
        <p:xfrm>
          <a:off x="535960" y="423443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{BF0BAEBE-F471-4AEE-93E2-A4531DC14374}</a:tableStyleId>
              </a:tblPr>
              <a:tblGrid>
                <a:gridCol w="5426500"/>
                <a:gridCol w="1516900"/>
              </a:tblGrid>
              <a:tr h="288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250" u="none" cap="none" strike="noStrike">
                          <a:solidFill>
                            <a:srgbClr val="FFFFFF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Aktuálně připravované investice v rámci Investiční dotace NSA 2025-26</a:t>
                      </a:r>
                      <a:endParaRPr b="1" sz="1250" u="none" cap="none" strike="noStrike">
                        <a:solidFill>
                          <a:srgbClr val="FFFFFF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u="none" cap="none" strike="noStrike">
                          <a:solidFill>
                            <a:schemeClr val="lt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5 437 216 Kč </a:t>
                      </a:r>
                      <a:endParaRPr b="1" u="none" cap="none" strike="noStrike">
                        <a:solidFill>
                          <a:schemeClr val="lt1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54000" marB="36000" marR="91425" marL="914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73763"/>
                    </a:solidFill>
                  </a:tcPr>
                </a:tc>
              </a:tr>
              <a:tr h="257700">
                <a:tc gridSpan="2"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sz="1300" u="none" cap="none" strike="noStrike">
                        <a:solidFill>
                          <a:srgbClr val="002060"/>
                        </a:solidFill>
                        <a:latin typeface="Barlow SemiBold"/>
                        <a:ea typeface="Barlow SemiBold"/>
                        <a:cs typeface="Barlow SemiBold"/>
                        <a:sym typeface="Barlow SemiBold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1. Mobilní lezecká stěna pro sportovní lezení na obtížnost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3 587 166 Kč 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2. Sada závodních chytů pro sportovní lezení 2026 – obtížnost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1 700 050 Kč 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3. Sada závodních chytů pro ledolezení 2026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150 000 Kč 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t/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Investiční dotace NSA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i="0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4 621 634 Kč </a:t>
                      </a:r>
                      <a:endParaRPr b="1" i="0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57700"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3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ČHS (15%)</a:t>
                      </a:r>
                      <a:endParaRPr b="1" sz="1100" u="none" cap="none" strike="noStrike">
                        <a:solidFill>
                          <a:srgbClr val="002060"/>
                        </a:solidFill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cs" sz="1100" u="none" cap="none" strike="noStrike">
                          <a:solidFill>
                            <a:srgbClr val="002060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 815 582 Kč </a:t>
                      </a:r>
                      <a:endParaRPr sz="1600">
                        <a:latin typeface="Barlow"/>
                        <a:ea typeface="Barlow"/>
                        <a:cs typeface="Barlow"/>
                        <a:sym typeface="Barlow"/>
                      </a:endParaRPr>
                    </a:p>
                  </a:txBody>
                  <a:tcPr marT="0" marB="0" marR="72000" marL="72000" anchor="ctr">
                    <a:lnL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EEEEE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2"/>
          <p:cNvSpPr txBox="1"/>
          <p:nvPr/>
        </p:nvSpPr>
        <p:spPr>
          <a:xfrm>
            <a:off x="446350" y="588900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NÁVRH USNESENÍ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604" name="Google Shape;604;p42"/>
          <p:cNvSpPr txBox="1"/>
          <p:nvPr/>
        </p:nvSpPr>
        <p:spPr>
          <a:xfrm>
            <a:off x="446350" y="1546258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cs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Výkonný výbor doporučuje schválit usnesení v tomto znění:</a:t>
            </a:r>
            <a:endParaRPr b="1" i="0" sz="16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cs" sz="1600" u="none" cap="none" strike="noStrik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Valná hromada schvaluje rozpočet ČHS na rok 2026 v předloženém znění a současně uděluje Výkonnému výboru oprávnění upravovat schválený rozpočet dle skutečného vývoje příjmů tak, aby byly co nejlépe naplňovány záměry a cíle ČHS a zároveň byly splněny závazné požadavky externích poskytovatelů financí.</a:t>
            </a:r>
            <a:endParaRPr i="0" sz="1600" u="none" cap="none" strike="noStrike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chemeClr val="dk1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chemeClr val="dk1"/>
              </a:solidFill>
              <a:highlight>
                <a:srgbClr val="FFFF00"/>
              </a:highlight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05" name="Google Shape;605;p4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9" name="Shape 6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Google Shape;610;g347479703d4_1_4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7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"/>
          <p:cNvSpPr txBox="1"/>
          <p:nvPr>
            <p:ph idx="1" type="body"/>
          </p:nvPr>
        </p:nvSpPr>
        <p:spPr>
          <a:xfrm>
            <a:off x="398275" y="1382725"/>
            <a:ext cx="85206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*16. 8. 1941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významná osobnost československého horolezectví 60. a 70. let 20. století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reprezentant, tituly Mistr sportu a Zasloužilý mistr sportu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ž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ivotního jubilea - 85 let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</a:t>
            </a: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pro československé horolezectví: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významný přínos k rozvoji extrémního horolezectví ve Vysokých Tatrách 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(65 náročných prvovýstupů, z toho 23 v zimě)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podíl na progresivním vývoji pískovcového lezení (104 prvovýstupů většinou VII-VIIc)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účastník ranných expedic do Himálaje (Makalu 1973 a další)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180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oceňovaný prvovýstup na Bhagirathi III v Garhwalském Himálaji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odvážné výstupy v Hindukúši, Alpách, Yosemitech atd.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2" name="Google Shape;102;p11"/>
          <p:cNvSpPr txBox="1"/>
          <p:nvPr/>
        </p:nvSpPr>
        <p:spPr>
          <a:xfrm>
            <a:off x="398275" y="598875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Leopold Páleníček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03" name="Google Shape;103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73"/>
          <p:cNvSpPr txBox="1"/>
          <p:nvPr/>
        </p:nvSpPr>
        <p:spPr>
          <a:xfrm>
            <a:off x="443375" y="1421775"/>
            <a:ext cx="8054400" cy="4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Valná hromada ČHS schválila:</a:t>
            </a:r>
            <a:endParaRPr b="1" i="0" sz="18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1800"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1)        udělení titulu Čestný člen ČHS Leopoldu Páleníčkovi,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2)      udělení titulu Čestný člen ČHS Sylvovi Tallovi,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3)       udělení titulu Čestný člen ČHS Herbertu Richterovi,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4)      udělení titulu Čestný člen ČHS in memoriam Silvě Kysilkové,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5)       udělení titulu Čestný člen ČHS in memoriam Josefu Smítkovi,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6)       udělení titulu Čestný člen ČHS in memoriam Otto Jelínkovi,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7)       zprávu Revizní komise za uplynulé období,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1" name="Google Shape;621;p73"/>
          <p:cNvSpPr txBox="1"/>
          <p:nvPr/>
        </p:nvSpPr>
        <p:spPr>
          <a:xfrm>
            <a:off x="443375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USNESENÍ VH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622" name="Google Shape;622;p7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7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628" name="Google Shape;628;p74"/>
          <p:cNvSpPr txBox="1"/>
          <p:nvPr/>
        </p:nvSpPr>
        <p:spPr>
          <a:xfrm>
            <a:off x="443375" y="1421775"/>
            <a:ext cx="8054400" cy="52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Valná hromada ČHS schválila:</a:t>
            </a:r>
            <a:endParaRPr b="1" i="0" sz="18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sz="1800"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8)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Výroční zprávu ČHS za rok 2025,</a:t>
            </a:r>
            <a:endParaRPr sz="1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9)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zprávu o hospodaření ČHS v roce 2025,</a:t>
            </a:r>
            <a:endParaRPr sz="1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10)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vytvoření Fondu rozvojových projektů dle níže přiložených principů,</a:t>
            </a:r>
            <a:endParaRPr sz="1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11)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převod 25 % čistého zisku roku 2025 po zdanění do Fondu rozvojových projektů, který bude tvořit samostatnou položku v rozvaze ČHS na straně pasiv (se samostatným vyúčtováním, odděleným od provozního rozpočtu a výsledovky ČHS),</a:t>
            </a:r>
            <a:endParaRPr sz="1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12)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novelu Disciplinárního řádu ČHS s platností a účinností ode dne schválení Valnou hromadou</a:t>
            </a:r>
            <a:endParaRPr sz="17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13)</a:t>
            </a:r>
            <a:r>
              <a:rPr lang="cs" sz="17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lang="cs" sz="17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rozpočet ČHS na rok 2026, přičemž Valná hromada současně zmocňuje Výkonný výbor upravovat schválený rozpočet dle vývoje příjmů tak, aby byly co nejlépe naplňovány záměry a cíle ČHS a zároveň byly splněny závazné požadavky externích poskytovatelů financí.</a:t>
            </a:r>
            <a:endParaRPr b="1" sz="1700"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29" name="Google Shape;629;p74"/>
          <p:cNvSpPr txBox="1"/>
          <p:nvPr/>
        </p:nvSpPr>
        <p:spPr>
          <a:xfrm>
            <a:off x="443375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USNESENÍ VH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7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635" name="Google Shape;635;p75"/>
          <p:cNvSpPr txBox="1"/>
          <p:nvPr/>
        </p:nvSpPr>
        <p:spPr>
          <a:xfrm>
            <a:off x="496525" y="2378700"/>
            <a:ext cx="8054400" cy="354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Valná hromada ČHS </a:t>
            </a:r>
            <a:r>
              <a:rPr b="1" lang="cs" sz="1800">
                <a:latin typeface="Barlow"/>
                <a:ea typeface="Barlow"/>
                <a:cs typeface="Barlow"/>
                <a:sym typeface="Barlow"/>
              </a:rPr>
              <a:t>vzala na vědomí</a:t>
            </a: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:</a:t>
            </a:r>
            <a:endParaRPr b="1"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Zprávu o plnění usnesení Valné hromady ČHS konané v roce 2025.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b="1"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 </a:t>
            </a:r>
            <a:endParaRPr b="1"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Valná hromada zvolila v doplňující volbě do Výkonného výboru (na období 2025-2029):</a:t>
            </a:r>
            <a:endParaRPr b="1"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Členem Výkonného výboru ČHS </a:t>
            </a:r>
            <a:r>
              <a:rPr b="1"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Štefana Kecskese</a:t>
            </a:r>
            <a:r>
              <a:rPr lang="cs" sz="18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, nar. 27. 1. 1994.</a:t>
            </a:r>
            <a:endParaRPr sz="18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36" name="Google Shape;636;p75"/>
          <p:cNvSpPr txBox="1"/>
          <p:nvPr/>
        </p:nvSpPr>
        <p:spPr>
          <a:xfrm>
            <a:off x="443375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USNESENÍ VH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7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642" name="Google Shape;642;p76"/>
          <p:cNvSpPr txBox="1"/>
          <p:nvPr/>
        </p:nvSpPr>
        <p:spPr>
          <a:xfrm>
            <a:off x="443375" y="1421775"/>
            <a:ext cx="8054400" cy="54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Valná hromada ČHS </a:t>
            </a:r>
            <a:r>
              <a:rPr b="1" lang="cs" sz="1800">
                <a:latin typeface="Barlow"/>
                <a:ea typeface="Barlow"/>
                <a:cs typeface="Barlow"/>
                <a:sym typeface="Barlow"/>
              </a:rPr>
              <a:t>uložila Výkonnému výboru</a:t>
            </a: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:</a:t>
            </a:r>
            <a:endParaRPr b="1" i="0" sz="18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1)        Vložit zprávu o hospodaření ČHS za rok 2025 (účetní závěrku) do spolkového rejstříku.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2)      Vyrozumět nové Čestné členy ČHS o udělení ocenění a pozvat je k slavnostnímu předání ocenění na Mezinárodní horolezecký filmový festival 2026 v Teplicích nad Metují.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3)       Zakotvit pravidla pro fungování Fondu rozvojových projektů do Hospodářského řádu ČHS.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685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a.      Zpracovat pravidla a postupy pro předkládání, postup výběru, řízení a kontrolu rozvojových projektů.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685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b.      Vyhodnotit projekty předložené v roce 2026 a vybrat z nich nejvhodnější k realizaci.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685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c.      Pravidelně kontrolovat a vyhodnocovat postup realizace projektů.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6858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d.      Předkládat na následujících VH zprávu o postupu realizace projektů a samostatnou zprávu o čerpání finančních prostředků z Fondu rozvojových projektů.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4)      Zpracování a přijetí Etického kodexu ČHS dle níže přiložených principů.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-228600" lvl="0" marL="2286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5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5)       Aktualizovat údaje o Výkonném výboru ve spolkovém rejstříku. </a:t>
            </a:r>
            <a:endParaRPr sz="15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43" name="Google Shape;643;p76"/>
          <p:cNvSpPr txBox="1"/>
          <p:nvPr/>
        </p:nvSpPr>
        <p:spPr>
          <a:xfrm>
            <a:off x="443375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USNESENÍ VH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7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  <p:sp>
        <p:nvSpPr>
          <p:cNvPr id="649" name="Google Shape;649;p77"/>
          <p:cNvSpPr txBox="1"/>
          <p:nvPr/>
        </p:nvSpPr>
        <p:spPr>
          <a:xfrm>
            <a:off x="443375" y="1421775"/>
            <a:ext cx="80544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cs" sz="18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Valná hromada ČHS schválila:</a:t>
            </a:r>
            <a:endParaRPr b="1" i="0" sz="18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-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i="0" lang="cs" sz="1600" u="none" cap="none" strike="noStrike">
                <a:solidFill>
                  <a:srgbClr val="000000"/>
                </a:solidFill>
                <a:latin typeface="Barlow"/>
                <a:ea typeface="Barlow"/>
                <a:cs typeface="Barlow"/>
                <a:sym typeface="Barlow"/>
              </a:rPr>
              <a:t>-</a:t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i="0" sz="1600" u="none" cap="none" strike="noStrike">
              <a:solidFill>
                <a:srgbClr val="000000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650" name="Google Shape;650;p77"/>
          <p:cNvSpPr txBox="1"/>
          <p:nvPr/>
        </p:nvSpPr>
        <p:spPr>
          <a:xfrm>
            <a:off x="443375" y="577425"/>
            <a:ext cx="7896000" cy="41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cs" sz="2200" u="none" cap="none" strike="noStrike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USNESENÍ VH 2026</a:t>
            </a:r>
            <a:endParaRPr i="0" sz="22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7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d3ab76b8f4_0_14"/>
          <p:cNvSpPr txBox="1"/>
          <p:nvPr>
            <p:ph idx="1" type="body"/>
          </p:nvPr>
        </p:nvSpPr>
        <p:spPr>
          <a:xfrm>
            <a:off x="398275" y="1382725"/>
            <a:ext cx="8520600" cy="472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*13. 12. 1946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významná osobnost československého horolezectví 70. let 20. století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i="1" lang="cs" sz="1600">
                <a:solidFill>
                  <a:srgbClr val="202122"/>
                </a:solidFill>
                <a:latin typeface="Barlow"/>
                <a:ea typeface="Barlow"/>
                <a:cs typeface="Barlow"/>
                <a:sym typeface="Barlow"/>
              </a:rPr>
              <a:t>reprezentant, titul Mistr sportu</a:t>
            </a:r>
            <a:endParaRPr i="1"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rgbClr val="202122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Návrh u příležitosti životního jubilea - 80 let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07916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Přínos pro československé horolezectví:</a:t>
            </a:r>
            <a:endParaRPr b="1"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náročné výstupy ve Vysokých Tatrách a dalších horách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významný přínos k rozvoji československého výškového horolezectví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účastník významné expedice do Hindukúše (1978), s řadou prvovýstupů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první český horolezec, který stanul na vrcholu nad 8 000 m n.m.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⊳ </a:t>
            </a:r>
            <a:r>
              <a:rPr lang="cs" sz="1600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dosud činnost v Komisi alpinismu</a:t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sz="1600">
              <a:solidFill>
                <a:schemeClr val="dk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9" name="Google Shape;109;g3d3ab76b8f4_0_14"/>
          <p:cNvSpPr txBox="1"/>
          <p:nvPr/>
        </p:nvSpPr>
        <p:spPr>
          <a:xfrm>
            <a:off x="398275" y="617175"/>
            <a:ext cx="6269100" cy="3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cs" sz="2400">
                <a:solidFill>
                  <a:schemeClr val="l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Sylva Talla</a:t>
            </a:r>
            <a:endParaRPr i="0" sz="2400" u="none" cap="none" strike="noStrike">
              <a:solidFill>
                <a:schemeClr val="lt1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sp>
        <p:nvSpPr>
          <p:cNvPr id="110" name="Google Shape;110;g3d3ab76b8f4_0_1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cs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Božena Valentová</dc:creator>
</cp:coreProperties>
</file>