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y="5143500" cx="9144000"/>
  <p:notesSz cx="6858000" cy="9144000"/>
  <p:embeddedFontLst>
    <p:embeddedFont>
      <p:font typeface="Montserrat"/>
      <p:regular r:id="rId30"/>
      <p:bold r:id="rId31"/>
      <p:italic r:id="rId32"/>
      <p:boldItalic r:id="rId33"/>
    </p:embeddedFont>
    <p:embeddedFont>
      <p:font typeface="Montserrat Black"/>
      <p:bold r:id="rId34"/>
      <p:boldItalic r:id="rId35"/>
    </p:embeddedFont>
    <p:embeddedFont>
      <p:font typeface="Barlow Medium"/>
      <p:regular r:id="rId36"/>
      <p:bold r:id="rId37"/>
      <p:italic r:id="rId38"/>
      <p:boldItalic r:id="rId39"/>
    </p:embeddedFont>
    <p:embeddedFont>
      <p:font typeface="Barlow ExtraBold"/>
      <p:bold r:id="rId40"/>
      <p:boldItalic r:id="rId41"/>
    </p:embeddedFont>
    <p:embeddedFont>
      <p:font typeface="Barlow SemiBold"/>
      <p:regular r:id="rId42"/>
      <p:bold r:id="rId43"/>
      <p:italic r:id="rId44"/>
      <p:boldItalic r:id="rId45"/>
    </p:embeddedFont>
    <p:embeddedFont>
      <p:font typeface="Barlow"/>
      <p:regular r:id="rId46"/>
      <p:bold r:id="rId47"/>
      <p:italic r:id="rId48"/>
      <p:boldItalic r:id="rId49"/>
    </p:embeddedFont>
    <p:embeddedFont>
      <p:font typeface="Barlow Black"/>
      <p:bold r:id="rId50"/>
      <p:boldItalic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52" roundtripDataSignature="AMtx7mgmRyrefWbuQWrz+cgXAxwiBd9v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4A553BE-D3B8-4879-914D-D9132D119737}">
  <a:tblStyle styleId="{34A553BE-D3B8-4879-914D-D9132D119737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BarlowExtraBold-bold.fntdata"/><Relationship Id="rId42" Type="http://schemas.openxmlformats.org/officeDocument/2006/relationships/font" Target="fonts/BarlowSemiBold-regular.fntdata"/><Relationship Id="rId41" Type="http://schemas.openxmlformats.org/officeDocument/2006/relationships/font" Target="fonts/BarlowExtraBold-boldItalic.fntdata"/><Relationship Id="rId44" Type="http://schemas.openxmlformats.org/officeDocument/2006/relationships/font" Target="fonts/BarlowSemiBold-italic.fntdata"/><Relationship Id="rId43" Type="http://schemas.openxmlformats.org/officeDocument/2006/relationships/font" Target="fonts/BarlowSemiBold-bold.fntdata"/><Relationship Id="rId46" Type="http://schemas.openxmlformats.org/officeDocument/2006/relationships/font" Target="fonts/Barlow-regular.fntdata"/><Relationship Id="rId45" Type="http://schemas.openxmlformats.org/officeDocument/2006/relationships/font" Target="fonts/BarlowSemiBold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Barlow-italic.fntdata"/><Relationship Id="rId47" Type="http://schemas.openxmlformats.org/officeDocument/2006/relationships/font" Target="fonts/Barlow-bold.fntdata"/><Relationship Id="rId49" Type="http://schemas.openxmlformats.org/officeDocument/2006/relationships/font" Target="fonts/Barlow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ontserrat-bold.fntdata"/><Relationship Id="rId30" Type="http://schemas.openxmlformats.org/officeDocument/2006/relationships/font" Target="fonts/Montserrat-regular.fntdata"/><Relationship Id="rId33" Type="http://schemas.openxmlformats.org/officeDocument/2006/relationships/font" Target="fonts/Montserrat-boldItalic.fntdata"/><Relationship Id="rId32" Type="http://schemas.openxmlformats.org/officeDocument/2006/relationships/font" Target="fonts/Montserrat-italic.fntdata"/><Relationship Id="rId35" Type="http://schemas.openxmlformats.org/officeDocument/2006/relationships/font" Target="fonts/MontserratBlack-boldItalic.fntdata"/><Relationship Id="rId34" Type="http://schemas.openxmlformats.org/officeDocument/2006/relationships/font" Target="fonts/MontserratBlack-bold.fntdata"/><Relationship Id="rId37" Type="http://schemas.openxmlformats.org/officeDocument/2006/relationships/font" Target="fonts/BarlowMedium-bold.fntdata"/><Relationship Id="rId36" Type="http://schemas.openxmlformats.org/officeDocument/2006/relationships/font" Target="fonts/BarlowMedium-regular.fntdata"/><Relationship Id="rId39" Type="http://schemas.openxmlformats.org/officeDocument/2006/relationships/font" Target="fonts/BarlowMedium-boldItalic.fntdata"/><Relationship Id="rId38" Type="http://schemas.openxmlformats.org/officeDocument/2006/relationships/font" Target="fonts/BarlowMedium-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BarlowBlack-boldItalic.fntdata"/><Relationship Id="rId50" Type="http://schemas.openxmlformats.org/officeDocument/2006/relationships/font" Target="fonts/BarlowBlack-bold.fntdata"/><Relationship Id="rId52" Type="http://customschemas.google.com/relationships/presentationmetadata" Target="meta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"/>
              <a:t>neshahat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" name="Google Shape;11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"/>
              <a:t>aktualizováno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"/>
              <a:t>aktualizovano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cs"/>
              <a:t>aktualizovano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" name="Google Shape;13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"/>
              <a:t>aktualizovano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" name="Google Shape;14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"/>
              <a:t>aktualizováno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"/>
              <a:t>aktualizovano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6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"/>
              <a:t>aktualizovano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"/>
              <a:t>aktualizováno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"/>
              <a:t>aktualizovánu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" name="Google Shape;5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"/>
              <a:t>Nechat- zmenit logo ifsc na nove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"/>
              <a:t>aktualizovano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"/>
              <a:t>hotovo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" name="Google Shape;6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"/>
              <a:t>nechat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" name="Google Shape;6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"/>
              <a:t>hotovo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" name="Google Shape;8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"/>
              <a:t>hotovo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" name="Google Shape;8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"/>
              <a:t>nechat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" name="Google Shape;9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"/>
              <a:t>aktualizovane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" name="Google Shape;10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35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" name="Google Shape;20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2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2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3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3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3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3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Google Shape;115;p10"/>
          <p:cNvGraphicFramePr/>
          <p:nvPr/>
        </p:nvGraphicFramePr>
        <p:xfrm>
          <a:off x="543674" y="1556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{34A553BE-D3B8-4879-914D-D9132D119737}</a:tableStyleId>
              </a:tblPr>
              <a:tblGrid>
                <a:gridCol w="1525875"/>
                <a:gridCol w="934600"/>
                <a:gridCol w="200000"/>
                <a:gridCol w="896025"/>
                <a:gridCol w="479550"/>
                <a:gridCol w="1775925"/>
                <a:gridCol w="924925"/>
                <a:gridCol w="216550"/>
                <a:gridCol w="858050"/>
              </a:tblGrid>
              <a:tr h="132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" sz="1400" u="none" cap="none" strike="noStrike">
                          <a:solidFill>
                            <a:schemeClr val="dk1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MLÁDEŽ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" sz="1400" u="none" cap="none" strike="noStrike">
                          <a:solidFill>
                            <a:schemeClr val="dk1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MEDAILE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" sz="1400" u="none" cap="none" strike="noStrike">
                          <a:solidFill>
                            <a:schemeClr val="dk1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/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0" marL="0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" sz="1400" u="none" cap="none" strike="noStrike">
                          <a:solidFill>
                            <a:schemeClr val="dk1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TOP 10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0" marL="0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" sz="1400" u="none" cap="none" strike="noStrike">
                          <a:solidFill>
                            <a:schemeClr val="dk1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DOSPĚLÍ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" sz="1400" u="none" cap="none" strike="noStrike">
                          <a:solidFill>
                            <a:schemeClr val="dk1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MEDAILE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" sz="1400" u="none" cap="none" strike="noStrike">
                          <a:solidFill>
                            <a:schemeClr val="dk1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/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0" marL="0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" sz="1400" u="none" cap="none" strike="noStrike">
                          <a:solidFill>
                            <a:schemeClr val="dk1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TOP 10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5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cs" sz="1300" u="none" cap="none" strike="noStrike">
                          <a:solidFill>
                            <a:schemeClr val="dk1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MSM Helsinky</a:t>
                      </a:r>
                      <a:endParaRPr sz="1300" u="none" cap="none" strike="noStrike">
                        <a:solidFill>
                          <a:schemeClr val="dk1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cs" sz="14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1</a:t>
                      </a:r>
                      <a:endParaRPr b="1" sz="14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4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0" marL="0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cs" sz="14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3</a:t>
                      </a:r>
                      <a:endParaRPr b="1" sz="14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0" marL="0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" sz="1400" u="none" cap="none" strike="noStrike">
                          <a:solidFill>
                            <a:schemeClr val="dk1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EP Toulouse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cs" sz="14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2</a:t>
                      </a:r>
                      <a:endParaRPr b="1" sz="14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400" u="none" cap="none" strike="noStrike">
                        <a:solidFill>
                          <a:srgbClr val="CB8B00"/>
                        </a:solidFill>
                        <a:highlight>
                          <a:srgbClr val="FFFF00"/>
                        </a:highlight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0" marL="0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cs" sz="14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8</a:t>
                      </a:r>
                      <a:endParaRPr b="1" sz="14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cs" sz="1300" u="none" cap="none" strike="noStrike">
                          <a:solidFill>
                            <a:schemeClr val="dk1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MEM Curno (B)</a:t>
                      </a:r>
                      <a:endParaRPr sz="1300" u="none" cap="none" strike="noStrike">
                        <a:solidFill>
                          <a:schemeClr val="dk1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cs" sz="14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2</a:t>
                      </a:r>
                      <a:endParaRPr b="1" sz="14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4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0" marL="0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cs" sz="14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2</a:t>
                      </a:r>
                      <a:endParaRPr b="1" sz="14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0" marL="0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" sz="1400" u="none" cap="none" strike="noStrike">
                          <a:solidFill>
                            <a:schemeClr val="dk1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SP Innsbruck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cs" sz="14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0</a:t>
                      </a:r>
                      <a:endParaRPr b="1" sz="14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4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0" marL="0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cs" sz="14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4</a:t>
                      </a:r>
                      <a:endParaRPr b="1" sz="14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cs" sz="1300" u="none" cap="none" strike="noStrike">
                          <a:solidFill>
                            <a:schemeClr val="dk1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MEM Žilina (O)</a:t>
                      </a:r>
                      <a:endParaRPr sz="1300" u="none" cap="none" strike="noStrike">
                        <a:solidFill>
                          <a:schemeClr val="dk1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cs" sz="14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2</a:t>
                      </a:r>
                      <a:endParaRPr b="1" sz="14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4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0" marL="0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cs" sz="14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4</a:t>
                      </a:r>
                      <a:endParaRPr b="1" sz="14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0" marL="0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" sz="1400" u="none" cap="none" strike="noStrike">
                          <a:solidFill>
                            <a:schemeClr val="dk1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EP Ostermundigen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cs" sz="14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0</a:t>
                      </a:r>
                      <a:endParaRPr b="1" sz="14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4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0" marL="0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cs" sz="14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4</a:t>
                      </a:r>
                      <a:endParaRPr b="1" sz="14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cs" sz="1300" u="none" cap="none" strike="noStrike">
                          <a:solidFill>
                            <a:schemeClr val="dk1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EPM Bologna</a:t>
                      </a:r>
                      <a:endParaRPr sz="1300" u="none" cap="none" strike="noStrike">
                        <a:solidFill>
                          <a:schemeClr val="dk1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cs" sz="14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0</a:t>
                      </a:r>
                      <a:endParaRPr b="1" sz="14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4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0" marL="0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cs" sz="14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3</a:t>
                      </a:r>
                      <a:endParaRPr b="1" sz="14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0" marL="0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" sz="1400" u="none" cap="none" strike="noStrike">
                          <a:solidFill>
                            <a:schemeClr val="dk1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SP Madrid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cs" sz="14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0</a:t>
                      </a:r>
                      <a:endParaRPr b="1" sz="14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4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0" marL="0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cs" sz="14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2</a:t>
                      </a:r>
                      <a:endParaRPr b="1" sz="14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cs" sz="1300" u="none" cap="none" strike="noStrike">
                          <a:solidFill>
                            <a:schemeClr val="dk1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EPM Sukoró</a:t>
                      </a:r>
                      <a:endParaRPr sz="1300" u="none" cap="none" strike="noStrike">
                        <a:solidFill>
                          <a:schemeClr val="dk1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cs" sz="14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0</a:t>
                      </a:r>
                      <a:endParaRPr b="1" sz="14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4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0" marL="0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cs" sz="14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2</a:t>
                      </a:r>
                      <a:endParaRPr b="1" sz="14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0" marL="0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" sz="1400" u="none" cap="none" strike="noStrike">
                          <a:solidFill>
                            <a:schemeClr val="dk1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SP Koper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cs" sz="14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0</a:t>
                      </a:r>
                      <a:endParaRPr b="1" sz="14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4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0" marL="0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cs" sz="14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2</a:t>
                      </a:r>
                      <a:endParaRPr b="1" sz="14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cxnSp>
        <p:nvCxnSpPr>
          <p:cNvPr id="116" name="Google Shape;116;p10"/>
          <p:cNvCxnSpPr/>
          <p:nvPr/>
        </p:nvCxnSpPr>
        <p:spPr>
          <a:xfrm flipH="1">
            <a:off x="4352078" y="1631084"/>
            <a:ext cx="10200" cy="2285700"/>
          </a:xfrm>
          <a:prstGeom prst="straightConnector1">
            <a:avLst/>
          </a:prstGeom>
          <a:noFill/>
          <a:ln cap="flat" cmpd="sng" w="19050">
            <a:solidFill>
              <a:srgbClr val="CB8B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7" name="Google Shape;117;p10"/>
          <p:cNvSpPr txBox="1"/>
          <p:nvPr/>
        </p:nvSpPr>
        <p:spPr>
          <a:xfrm>
            <a:off x="451600" y="568675"/>
            <a:ext cx="72219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MEZINÁRODNÍ ZÁVODY </a:t>
            </a:r>
            <a:r>
              <a:rPr lang="cs" sz="24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– SPORTOVNÍ LEZENÍ</a:t>
            </a:r>
            <a:endParaRPr sz="24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1"/>
          <p:cNvSpPr txBox="1"/>
          <p:nvPr/>
        </p:nvSpPr>
        <p:spPr>
          <a:xfrm>
            <a:off x="475850" y="1284000"/>
            <a:ext cx="4519800" cy="3599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Zaměření:</a:t>
            </a:r>
            <a:r>
              <a:rPr i="0" lang="cs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 boulder, obtížnost, boulder &amp; obtížnost</a:t>
            </a:r>
            <a:endParaRPr i="0" sz="15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Kategorie:</a:t>
            </a:r>
            <a:r>
              <a:rPr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i="0" lang="cs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dospělí</a:t>
            </a:r>
            <a:endParaRPr i="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i="0" sz="15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Mezinárodní úspěchy 2025</a:t>
            </a:r>
            <a:endParaRPr b="1" i="0" sz="15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89998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7. místo SP Koper (O)</a:t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89998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15. místo SP Prague (B)</a:t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89998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15. místo MS Seoul (O)</a:t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i="0" sz="15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Mezinárodní závody IFSC</a:t>
            </a:r>
            <a:r>
              <a:rPr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i="0" lang="cs" sz="15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(2007–2025)</a:t>
            </a:r>
            <a:endParaRPr i="0" sz="15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i="0" sz="7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cs" sz="1300" u="none" cap="none" strike="noStrike">
                <a:solidFill>
                  <a:srgbClr val="3994FF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</a:t>
            </a:r>
            <a:r>
              <a:rPr i="1" lang="cs" sz="1300" u="none" cap="none" strike="noStrike">
                <a:solidFill>
                  <a:srgbClr val="3994FF"/>
                </a:solidFill>
                <a:latin typeface="Barlow Medium"/>
                <a:ea typeface="Barlow Medium"/>
                <a:cs typeface="Barlow Medium"/>
                <a:sym typeface="Barlow Medium"/>
              </a:rPr>
              <a:t>Jeden z nejlepších lezců v historii.</a:t>
            </a:r>
            <a:endParaRPr i="1" sz="1300" u="none" cap="none" strike="noStrike">
              <a:solidFill>
                <a:srgbClr val="3994FF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cs" sz="1300" u="none" cap="none" strike="noStrike">
                <a:solidFill>
                  <a:srgbClr val="3994FF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Mistr světa v lezení na obtížnost, držitel mnoha světových titulů.</a:t>
            </a:r>
            <a:endParaRPr i="1" sz="1300" u="none" cap="none" strike="noStrike">
              <a:solidFill>
                <a:srgbClr val="3994FF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cs" sz="1300" u="none" cap="none" strike="noStrike">
                <a:solidFill>
                  <a:srgbClr val="3994FF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Úspěšný český olympionik ve sportovním lezení.</a:t>
            </a:r>
            <a:endParaRPr i="0" sz="1700" u="none" cap="none" strike="noStrike">
              <a:solidFill>
                <a:srgbClr val="3994FF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graphicFrame>
        <p:nvGraphicFramePr>
          <p:cNvPr id="123" name="Google Shape;123;p11"/>
          <p:cNvGraphicFramePr/>
          <p:nvPr/>
        </p:nvGraphicFramePr>
        <p:xfrm>
          <a:off x="591775" y="3438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{34A553BE-D3B8-4879-914D-D9132D119737}</a:tableStyleId>
              </a:tblPr>
              <a:tblGrid>
                <a:gridCol w="978625"/>
                <a:gridCol w="978625"/>
                <a:gridCol w="978625"/>
              </a:tblGrid>
              <a:tr h="4616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cs" sz="1200" u="none" cap="none" strike="noStrike">
                          <a:solidFill>
                            <a:srgbClr val="C9473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🥇 </a:t>
                      </a:r>
                      <a:r>
                        <a:rPr lang="cs" sz="1400" u="none" cap="none" strike="noStrike">
                          <a:solidFill>
                            <a:srgbClr val="C94737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45x</a:t>
                      </a:r>
                      <a:endParaRPr sz="1400" u="none" cap="none" strike="noStrike">
                        <a:solidFill>
                          <a:srgbClr val="C94737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cs" sz="1200" u="none" cap="none" strike="noStrike">
                          <a:solidFill>
                            <a:srgbClr val="C9473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🥈</a:t>
                      </a:r>
                      <a:r>
                        <a:rPr lang="cs" sz="1400" u="none" cap="none" strike="noStrike">
                          <a:solidFill>
                            <a:srgbClr val="C94737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26x</a:t>
                      </a:r>
                      <a:endParaRPr sz="1400" u="none" cap="none" strike="noStrike">
                        <a:solidFill>
                          <a:srgbClr val="C94737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cs" sz="1200" u="none" cap="none" strike="noStrike">
                          <a:solidFill>
                            <a:srgbClr val="C9473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🥉</a:t>
                      </a:r>
                      <a:r>
                        <a:rPr lang="cs" sz="1400" u="none" cap="none" strike="noStrike">
                          <a:solidFill>
                            <a:srgbClr val="C94737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11x</a:t>
                      </a:r>
                      <a:endParaRPr sz="1400" u="none" cap="none" strike="noStrike">
                        <a:solidFill>
                          <a:srgbClr val="C94737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24" name="Google Shape;124;p11"/>
          <p:cNvSpPr txBox="1"/>
          <p:nvPr/>
        </p:nvSpPr>
        <p:spPr>
          <a:xfrm>
            <a:off x="451600" y="568675"/>
            <a:ext cx="72219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ADAM ONDRA </a:t>
            </a:r>
            <a:endParaRPr sz="24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/>
        </p:nvSpPr>
        <p:spPr>
          <a:xfrm>
            <a:off x="475850" y="1284000"/>
            <a:ext cx="5116800" cy="3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Zaměření: </a:t>
            </a:r>
            <a:r>
              <a:rPr i="0" lang="cs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boulder, obtížnost</a:t>
            </a:r>
            <a:endParaRPr i="0" sz="15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Kategorie:</a:t>
            </a:r>
            <a:r>
              <a:rPr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i="0" lang="cs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mládež</a:t>
            </a:r>
            <a:endParaRPr i="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i="0" sz="15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Mezinárodní úspěchy 2025</a:t>
            </a:r>
            <a:endParaRPr b="1" i="0" sz="15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89998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1. místo MEM Žilina (O)</a:t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89998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5. místo EPM Toulouse (O)</a:t>
            </a:r>
            <a:endParaRPr i="0" sz="13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89998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13. místo MEM Curno (B)</a:t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89998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i="0" sz="1300" u="none" cap="none" strike="noStrike">
              <a:solidFill>
                <a:schemeClr val="dk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Mezinárodní závody IFSC</a:t>
            </a:r>
            <a:r>
              <a:rPr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i="0" lang="cs" sz="15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(2021–2025)</a:t>
            </a:r>
            <a:endParaRPr i="0" sz="15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700" u="none" cap="none" strike="noStrike">
              <a:solidFill>
                <a:schemeClr val="dk1"/>
              </a:solidFill>
              <a:latin typeface="Barlow Black"/>
              <a:ea typeface="Barlow Black"/>
              <a:cs typeface="Barlow Black"/>
              <a:sym typeface="Barlow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700" u="none" cap="none" strike="noStrike">
              <a:solidFill>
                <a:srgbClr val="3994FF"/>
              </a:solidFill>
              <a:latin typeface="Barlow Black"/>
              <a:ea typeface="Barlow Black"/>
              <a:cs typeface="Barlow Black"/>
              <a:sym typeface="Barlow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cs" sz="1300" u="none" cap="none" strike="noStrike">
                <a:solidFill>
                  <a:srgbClr val="3994FF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</a:t>
            </a:r>
            <a:r>
              <a:rPr i="1" lang="cs" sz="1300" u="none" cap="none" strike="noStrike">
                <a:solidFill>
                  <a:srgbClr val="3994FF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Mistryně Evropy mládeže v lezení na obtížnost z roku 2025.</a:t>
            </a:r>
            <a:endParaRPr sz="1700"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cs" sz="1300" u="none" cap="none" strike="noStrike">
                <a:solidFill>
                  <a:srgbClr val="3994FF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</a:t>
            </a:r>
            <a:r>
              <a:rPr i="1" lang="cs" sz="1300" u="none" cap="none" strike="noStrike">
                <a:solidFill>
                  <a:srgbClr val="3994FF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Pravidelná finalistka Evropských mládežnických pohárů.</a:t>
            </a:r>
            <a:endParaRPr i="1" sz="1300" u="none" cap="none" strike="noStrike">
              <a:solidFill>
                <a:srgbClr val="3994FF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cs" sz="1300" u="none" cap="none" strike="noStrike">
                <a:solidFill>
                  <a:srgbClr val="3994FF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●Mistryně ČR v boulderingu 2025 v hlavní kategorii dospělých.</a:t>
            </a:r>
            <a:endParaRPr i="1" sz="1300" u="none" cap="none" strike="noStrike">
              <a:solidFill>
                <a:srgbClr val="3994FF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graphicFrame>
        <p:nvGraphicFramePr>
          <p:cNvPr id="130" name="Google Shape;130;p12"/>
          <p:cNvGraphicFramePr/>
          <p:nvPr/>
        </p:nvGraphicFramePr>
        <p:xfrm>
          <a:off x="567325" y="341560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{34A553BE-D3B8-4879-914D-D9132D119737}</a:tableStyleId>
              </a:tblPr>
              <a:tblGrid>
                <a:gridCol w="978625"/>
                <a:gridCol w="978625"/>
                <a:gridCol w="978625"/>
              </a:tblGrid>
              <a:tr h="177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cs" sz="1200" u="none" cap="none" strike="noStrike">
                          <a:solidFill>
                            <a:srgbClr val="C9473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🥇 </a:t>
                      </a:r>
                      <a:r>
                        <a:rPr lang="cs" sz="1400" u="none" cap="none" strike="noStrike">
                          <a:solidFill>
                            <a:srgbClr val="C94737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1x	</a:t>
                      </a:r>
                      <a:endParaRPr sz="1400" u="none" cap="none" strike="noStrike">
                        <a:solidFill>
                          <a:srgbClr val="C94737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cs" sz="1200" u="none" cap="none" strike="noStrike">
                          <a:solidFill>
                            <a:srgbClr val="C9473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🥈</a:t>
                      </a:r>
                      <a:r>
                        <a:rPr lang="cs" sz="1400" u="none" cap="none" strike="noStrike">
                          <a:solidFill>
                            <a:srgbClr val="C94737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0x</a:t>
                      </a:r>
                      <a:endParaRPr sz="1400" u="none" cap="none" strike="noStrike">
                        <a:solidFill>
                          <a:srgbClr val="C94737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cs" sz="1200" u="none" cap="none" strike="noStrike">
                          <a:solidFill>
                            <a:srgbClr val="C9473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🥉</a:t>
                      </a:r>
                      <a:r>
                        <a:rPr lang="cs" sz="1400" u="none" cap="none" strike="noStrike">
                          <a:solidFill>
                            <a:srgbClr val="C94737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1x</a:t>
                      </a:r>
                      <a:endParaRPr sz="1400" u="none" cap="none" strike="noStrike">
                        <a:solidFill>
                          <a:srgbClr val="C94737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31" name="Google Shape;131;p12"/>
          <p:cNvSpPr txBox="1"/>
          <p:nvPr/>
        </p:nvSpPr>
        <p:spPr>
          <a:xfrm>
            <a:off x="451600" y="568675"/>
            <a:ext cx="72219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ARINA JURČENKO</a:t>
            </a:r>
            <a:endParaRPr sz="24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3"/>
          <p:cNvSpPr txBox="1"/>
          <p:nvPr/>
        </p:nvSpPr>
        <p:spPr>
          <a:xfrm>
            <a:off x="475850" y="1284000"/>
            <a:ext cx="4868400" cy="3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Zaměření: </a:t>
            </a:r>
            <a:r>
              <a:rPr i="0" lang="cs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boulder, obtížnost, boulder &amp; obtížnost</a:t>
            </a:r>
            <a:endParaRPr i="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Kategorie:</a:t>
            </a:r>
            <a:r>
              <a:rPr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i="0" lang="cs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mládež U18, dospělí</a:t>
            </a:r>
            <a:endParaRPr i="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i="0" sz="15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Mezinárodní úspěchy 2025</a:t>
            </a:r>
            <a:endParaRPr b="1" i="0" sz="15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89998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2. místo MSM Helsinki (O)</a:t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89998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2. místo MEM Curno (B)</a:t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89998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5. místo EPM Rome (B)</a:t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89998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7. místo MSM Helsinki (B)</a:t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89998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8. místo EPM Munich (B)</a:t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i="0" sz="15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Mezinárodní závody IFSC</a:t>
            </a:r>
            <a:r>
              <a:rPr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i="0" lang="cs" sz="15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(2022–2025)</a:t>
            </a:r>
            <a:endParaRPr i="0" sz="15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5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0" lang="cs" sz="1300" u="none" cap="none" strike="noStrike">
                <a:solidFill>
                  <a:srgbClr val="3994FF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</a:t>
            </a:r>
            <a:r>
              <a:rPr i="1" lang="cs" sz="1300" u="none" cap="none" strike="noStrike">
                <a:solidFill>
                  <a:srgbClr val="3994FF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Mládežnický vicemistr světa v kategorii obtížnost z roku 2025.</a:t>
            </a:r>
            <a:endParaRPr sz="1700"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cs" sz="1300" u="none" cap="none" strike="noStrike">
                <a:solidFill>
                  <a:srgbClr val="3994FF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●</a:t>
            </a:r>
            <a:r>
              <a:rPr i="0" lang="cs" sz="1700" u="none" cap="none" strike="noStrike">
                <a:solidFill>
                  <a:srgbClr val="3994FF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i="1" lang="cs" sz="1300" u="none" cap="none" strike="noStrike">
                <a:solidFill>
                  <a:srgbClr val="3994FF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Mládežnický vicemistr světa v kategorii boukder z roku 2025.</a:t>
            </a:r>
            <a:endParaRPr sz="1700"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cs" sz="1300" u="none" cap="none" strike="noStrike">
                <a:solidFill>
                  <a:srgbClr val="3994FF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●</a:t>
            </a:r>
            <a:r>
              <a:rPr i="0" lang="cs" sz="1300" u="none" cap="none" strike="noStrike">
                <a:solidFill>
                  <a:srgbClr val="3994FF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i="1" lang="cs" sz="1300" u="none" cap="none" strike="noStrike">
                <a:solidFill>
                  <a:srgbClr val="3994FF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Pravidelný účastník ve finále evropských i světových pohárů.</a:t>
            </a:r>
            <a:endParaRPr i="1" sz="1300" u="none" cap="none" strike="noStrike">
              <a:solidFill>
                <a:srgbClr val="3994FF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graphicFrame>
        <p:nvGraphicFramePr>
          <p:cNvPr id="137" name="Google Shape;137;p13"/>
          <p:cNvGraphicFramePr/>
          <p:nvPr/>
        </p:nvGraphicFramePr>
        <p:xfrm>
          <a:off x="578575" y="384031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{34A553BE-D3B8-4879-914D-D9132D119737}</a:tableStyleId>
              </a:tblPr>
              <a:tblGrid>
                <a:gridCol w="978625"/>
                <a:gridCol w="978625"/>
                <a:gridCol w="978625"/>
              </a:tblGrid>
              <a:tr h="410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cs" sz="1200" u="none" cap="none" strike="noStrike">
                          <a:solidFill>
                            <a:srgbClr val="C9473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🥇 </a:t>
                      </a:r>
                      <a:r>
                        <a:rPr lang="cs" sz="1400" u="none" cap="none" strike="noStrike">
                          <a:solidFill>
                            <a:srgbClr val="C94737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1x</a:t>
                      </a:r>
                      <a:r>
                        <a:rPr lang="cs" sz="1400" u="none" cap="none" strike="noStrike">
                          <a:solidFill>
                            <a:srgbClr val="C94737"/>
                          </a:solidFill>
                          <a:highlight>
                            <a:srgbClr val="FFFF00"/>
                          </a:highlight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	</a:t>
                      </a:r>
                      <a:endParaRPr sz="1400" u="none" cap="none" strike="noStrike">
                        <a:solidFill>
                          <a:srgbClr val="C94737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cs" sz="1200" u="none" cap="none" strike="noStrike">
                          <a:solidFill>
                            <a:srgbClr val="C9473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🥈</a:t>
                      </a:r>
                      <a:r>
                        <a:rPr lang="cs" sz="1200" u="none" cap="none" strike="noStrike">
                          <a:solidFill>
                            <a:srgbClr val="C94737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5</a:t>
                      </a:r>
                      <a:r>
                        <a:rPr lang="cs" sz="1400" u="none" cap="none" strike="noStrike">
                          <a:solidFill>
                            <a:srgbClr val="C94737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x</a:t>
                      </a:r>
                      <a:endParaRPr sz="1400" u="none" cap="none" strike="noStrike">
                        <a:solidFill>
                          <a:srgbClr val="C94737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cs" sz="1200" u="none" cap="none" strike="noStrike">
                          <a:solidFill>
                            <a:srgbClr val="C9473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🥉</a:t>
                      </a:r>
                      <a:r>
                        <a:rPr lang="cs" sz="1400" u="none" cap="none" strike="noStrike">
                          <a:solidFill>
                            <a:srgbClr val="C94737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6x</a:t>
                      </a:r>
                      <a:endParaRPr sz="1400" u="none" cap="none" strike="noStrike">
                        <a:solidFill>
                          <a:srgbClr val="C94737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38" name="Google Shape;138;p13"/>
          <p:cNvSpPr txBox="1"/>
          <p:nvPr/>
        </p:nvSpPr>
        <p:spPr>
          <a:xfrm>
            <a:off x="451600" y="568675"/>
            <a:ext cx="72219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LUKÁŠ MOKROLUSKÝ</a:t>
            </a:r>
            <a:endParaRPr sz="24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4"/>
          <p:cNvSpPr txBox="1"/>
          <p:nvPr/>
        </p:nvSpPr>
        <p:spPr>
          <a:xfrm>
            <a:off x="475850" y="1284000"/>
            <a:ext cx="4909800" cy="36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Zaměření: </a:t>
            </a:r>
            <a:r>
              <a:rPr i="0" lang="cs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boulder, obtížnost, boulder &amp; obtížnost</a:t>
            </a:r>
            <a:endParaRPr i="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Kategorie:</a:t>
            </a:r>
            <a:r>
              <a:rPr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i="0" lang="cs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dospělí</a:t>
            </a:r>
            <a:endParaRPr i="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i="0" sz="15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Mezinárodní úspěchy 2025</a:t>
            </a:r>
            <a:endParaRPr b="1" i="0" sz="15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89998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3. místo EP Toulouse (O)</a:t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89998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9. místo EP Innsbruck (O)</a:t>
            </a:r>
            <a:endParaRPr b="1" i="0" sz="15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89998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●</a:t>
            </a: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 18. místo SP Bali (O)</a:t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89998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26. místo MS Seoul (O)</a:t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89998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26. místo SP Wujiang (O)</a:t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i="0" sz="15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Mezinárodní závody IFSC</a:t>
            </a:r>
            <a:r>
              <a:rPr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i="0" lang="cs" sz="15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(2018–2025)</a:t>
            </a:r>
            <a:endParaRPr i="0" sz="15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i="0" sz="7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i="0" sz="1700" u="none" cap="none" strike="noStrike">
              <a:solidFill>
                <a:schemeClr val="dk1"/>
              </a:solidFill>
              <a:latin typeface="Barlow Black"/>
              <a:ea typeface="Barlow Black"/>
              <a:cs typeface="Barlow Black"/>
              <a:sym typeface="Barlow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cs" sz="1300" u="none" cap="none" strike="noStrike">
                <a:solidFill>
                  <a:srgbClr val="3994FF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</a:t>
            </a:r>
            <a:r>
              <a:rPr i="1" lang="cs" sz="1300" u="none" cap="none" strike="noStrike">
                <a:solidFill>
                  <a:srgbClr val="3994FF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Mládežnická vicemistryně Evropy v obtížnosti 2022.</a:t>
            </a:r>
            <a:endParaRPr sz="1700"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cs" sz="1300" u="none" cap="none" strike="noStrike">
                <a:solidFill>
                  <a:srgbClr val="3994FF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● Mládežnická vicemistryně Světa v lezení na obtížnost z 2022.</a:t>
            </a:r>
            <a:endParaRPr sz="1700"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cs" sz="1300" u="none" cap="none" strike="noStrike">
                <a:solidFill>
                  <a:srgbClr val="3994FF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● Účastnice kvalifikační série na LOH Paříž 2024.</a:t>
            </a:r>
            <a:endParaRPr i="1" sz="1300" u="none" cap="none" strike="noStrike">
              <a:solidFill>
                <a:srgbClr val="3994FF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graphicFrame>
        <p:nvGraphicFramePr>
          <p:cNvPr id="144" name="Google Shape;144;p14"/>
          <p:cNvGraphicFramePr/>
          <p:nvPr/>
        </p:nvGraphicFramePr>
        <p:xfrm>
          <a:off x="569610" y="382529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{34A553BE-D3B8-4879-914D-D9132D119737}</a:tableStyleId>
              </a:tblPr>
              <a:tblGrid>
                <a:gridCol w="978625"/>
                <a:gridCol w="978625"/>
                <a:gridCol w="978625"/>
              </a:tblGrid>
              <a:tr h="223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cs" sz="1200" u="none" cap="none" strike="noStrike">
                          <a:solidFill>
                            <a:srgbClr val="C9473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🥇 </a:t>
                      </a:r>
                      <a:r>
                        <a:rPr lang="cs" sz="1400" u="none" cap="none" strike="noStrike">
                          <a:solidFill>
                            <a:srgbClr val="C94737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1x	</a:t>
                      </a:r>
                      <a:endParaRPr sz="1400" u="none" cap="none" strike="noStrike">
                        <a:solidFill>
                          <a:srgbClr val="C94737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cs" sz="1200" u="none" cap="none" strike="noStrike">
                          <a:solidFill>
                            <a:srgbClr val="C9473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🥈</a:t>
                      </a:r>
                      <a:r>
                        <a:rPr lang="cs" sz="1400" u="none" cap="none" strike="noStrike">
                          <a:solidFill>
                            <a:srgbClr val="C94737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3x</a:t>
                      </a:r>
                      <a:endParaRPr sz="1400" u="none" cap="none" strike="noStrike">
                        <a:solidFill>
                          <a:srgbClr val="C94737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cs" sz="1200" u="none" cap="none" strike="noStrike">
                          <a:solidFill>
                            <a:srgbClr val="C9473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🥉</a:t>
                      </a:r>
                      <a:r>
                        <a:rPr lang="cs" sz="1400" u="none" cap="none" strike="noStrike">
                          <a:solidFill>
                            <a:srgbClr val="C94737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4x</a:t>
                      </a:r>
                      <a:endParaRPr sz="1400" u="none" cap="none" strike="noStrike">
                        <a:solidFill>
                          <a:srgbClr val="C94737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45" name="Google Shape;145;p14"/>
          <p:cNvSpPr txBox="1"/>
          <p:nvPr/>
        </p:nvSpPr>
        <p:spPr>
          <a:xfrm>
            <a:off x="451600" y="568675"/>
            <a:ext cx="72219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MICHAELA SMETANOVÁ</a:t>
            </a:r>
            <a:r>
              <a:rPr lang="cs" sz="27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 </a:t>
            </a:r>
            <a:endParaRPr sz="24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5"/>
          <p:cNvSpPr txBox="1"/>
          <p:nvPr/>
        </p:nvSpPr>
        <p:spPr>
          <a:xfrm>
            <a:off x="435950" y="1259150"/>
            <a:ext cx="5443800" cy="38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Zaměření: </a:t>
            </a:r>
            <a:r>
              <a:rPr i="0" lang="cs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boulder, obtížnost, boulder &amp; obtížnost</a:t>
            </a:r>
            <a:endParaRPr i="0" sz="15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Kategorie:</a:t>
            </a:r>
            <a:r>
              <a:rPr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i="0" lang="cs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mládež U18, dospělí</a:t>
            </a:r>
            <a:endParaRPr i="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i="0" sz="15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Mezinárodní úspěchy 2025</a:t>
            </a:r>
            <a:endParaRPr b="1" i="0" sz="15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89998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3. místo MEM Žilina (O)</a:t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89998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4. místo EPM Toulouse (O)</a:t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89998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4. místo EPM Campitello di Fassa (O)</a:t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89998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10. místo MSM Helsinki (O)</a:t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89998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13. místo MEM Curno (B)  </a:t>
            </a:r>
            <a:endParaRPr sz="1700">
              <a:latin typeface="Barlow"/>
              <a:ea typeface="Barlow"/>
              <a:cs typeface="Barlow"/>
              <a:sym typeface="Barlow"/>
            </a:endParaRPr>
          </a:p>
          <a:p>
            <a:pPr indent="89998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Mezinárodní závody IFSC</a:t>
            </a:r>
            <a:r>
              <a:rPr i="0" lang="cs" sz="15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 (2022–2025)</a:t>
            </a:r>
            <a:endParaRPr i="0" sz="15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i="0" sz="7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i="0" sz="1700" u="none" cap="none" strike="noStrike">
              <a:solidFill>
                <a:schemeClr val="dk1"/>
              </a:solidFill>
              <a:latin typeface="Barlow Black"/>
              <a:ea typeface="Barlow Black"/>
              <a:cs typeface="Barlow Black"/>
              <a:sym typeface="Barlow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cs" sz="1300" u="none" cap="none" strike="noStrike">
                <a:solidFill>
                  <a:srgbClr val="3994FF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● Mládežnický mistr Evropy v lezení na obtížnost 2023.</a:t>
            </a:r>
            <a:endParaRPr sz="1700"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cs" sz="1300" u="none" cap="none" strike="noStrike">
                <a:solidFill>
                  <a:srgbClr val="3994FF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● Celkový vítěz EPM 2024 v disciplíně Boulder, boulder &amp; obtížnost, 2. místo v disciplíně Obtížnost.</a:t>
            </a:r>
            <a:endParaRPr sz="1700"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cs" sz="1300" u="none" cap="none" strike="noStrike">
                <a:solidFill>
                  <a:srgbClr val="3994FF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● Patří mezi největší talenty českého sportovního lezení.</a:t>
            </a:r>
            <a:endParaRPr i="1" sz="1300" u="none" cap="none" strike="noStrike">
              <a:solidFill>
                <a:srgbClr val="3994FF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graphicFrame>
        <p:nvGraphicFramePr>
          <p:cNvPr id="151" name="Google Shape;151;p15"/>
          <p:cNvGraphicFramePr/>
          <p:nvPr/>
        </p:nvGraphicFramePr>
        <p:xfrm>
          <a:off x="553600" y="377955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{34A553BE-D3B8-4879-914D-D9132D119737}</a:tableStyleId>
              </a:tblPr>
              <a:tblGrid>
                <a:gridCol w="978625"/>
                <a:gridCol w="978625"/>
                <a:gridCol w="978625"/>
              </a:tblGrid>
              <a:tr h="100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cs" sz="1200" u="none" cap="none" strike="noStrike">
                          <a:solidFill>
                            <a:srgbClr val="C9473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🥇 </a:t>
                      </a:r>
                      <a:r>
                        <a:rPr lang="cs" sz="1400" u="none" cap="none" strike="noStrike">
                          <a:solidFill>
                            <a:srgbClr val="C94737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9x</a:t>
                      </a:r>
                      <a:endParaRPr sz="1400" u="none" cap="none" strike="noStrike">
                        <a:solidFill>
                          <a:srgbClr val="C94737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cs" sz="1200" u="none" cap="none" strike="noStrike">
                          <a:solidFill>
                            <a:srgbClr val="C9473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🥈</a:t>
                      </a:r>
                      <a:r>
                        <a:rPr lang="cs" sz="1400" u="none" cap="none" strike="noStrike">
                          <a:solidFill>
                            <a:srgbClr val="C94737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5x</a:t>
                      </a:r>
                      <a:endParaRPr sz="1400" u="none" cap="none" strike="noStrike">
                        <a:solidFill>
                          <a:srgbClr val="C94737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cs" sz="1200" u="none" cap="none" strike="noStrike">
                          <a:solidFill>
                            <a:srgbClr val="C9473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🥉</a:t>
                      </a:r>
                      <a:r>
                        <a:rPr lang="cs" sz="1400" u="none" cap="none" strike="noStrike">
                          <a:solidFill>
                            <a:srgbClr val="C94737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3x</a:t>
                      </a:r>
                      <a:endParaRPr sz="1400" u="none" cap="none" strike="noStrike">
                        <a:solidFill>
                          <a:srgbClr val="C94737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52" name="Google Shape;152;p15"/>
          <p:cNvSpPr txBox="1"/>
          <p:nvPr/>
        </p:nvSpPr>
        <p:spPr>
          <a:xfrm>
            <a:off x="451600" y="568675"/>
            <a:ext cx="72219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JAN ŠTÍPEK</a:t>
            </a:r>
            <a:endParaRPr sz="24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"/>
          <p:cNvSpPr txBox="1"/>
          <p:nvPr/>
        </p:nvSpPr>
        <p:spPr>
          <a:xfrm>
            <a:off x="475850" y="1284000"/>
            <a:ext cx="4872900" cy="37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Zaměření: </a:t>
            </a:r>
            <a:r>
              <a:rPr i="0" lang="cs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boulder, obtížnost</a:t>
            </a:r>
            <a:endParaRPr i="0" sz="15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Kategorie:</a:t>
            </a:r>
            <a:r>
              <a:rPr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i="0" lang="cs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U15, mládež</a:t>
            </a:r>
            <a:endParaRPr i="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i="0" sz="1500" u="none" cap="none" strike="noStrike">
              <a:solidFill>
                <a:schemeClr val="dk1"/>
              </a:solidFill>
              <a:highlight>
                <a:srgbClr val="FFFF00"/>
              </a:highlight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Mezinárodní úspěchy 2025</a:t>
            </a:r>
            <a:endParaRPr b="1" i="0" sz="15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89998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3. místo MEM Curno (B)</a:t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89998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4. místo EPM Sukoró (B)</a:t>
            </a:r>
            <a:endParaRPr i="0" sz="13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89998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4. místo EPM Graz (B)</a:t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89998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8. místo EPM Bologna (O)</a:t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89998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8. místo EPM Molde (B)</a:t>
            </a:r>
            <a:endParaRPr i="0" sz="1300" u="none" cap="none" strike="noStrike">
              <a:solidFill>
                <a:schemeClr val="dk1"/>
              </a:solidFill>
              <a:highlight>
                <a:srgbClr val="FFFF00"/>
              </a:highlight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89998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i="0" sz="1300" u="none" cap="none" strike="noStrike">
              <a:solidFill>
                <a:schemeClr val="dk1"/>
              </a:solidFill>
              <a:highlight>
                <a:srgbClr val="FFFF00"/>
              </a:highlight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Mezinárodní závody IFSC</a:t>
            </a:r>
            <a:r>
              <a:rPr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i="0" lang="cs" sz="15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(2024–2025)</a:t>
            </a:r>
            <a:br>
              <a:rPr i="0" lang="cs" sz="15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</a:br>
            <a:endParaRPr i="0" sz="15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700" u="none" cap="none" strike="noStrike">
              <a:solidFill>
                <a:srgbClr val="3994FF"/>
              </a:solidFill>
              <a:highlight>
                <a:srgbClr val="FFFF00"/>
              </a:highlight>
              <a:latin typeface="Barlow Black"/>
              <a:ea typeface="Barlow Black"/>
              <a:cs typeface="Barlow Black"/>
              <a:sym typeface="Barlow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0" lang="cs" sz="1300" u="none" cap="none" strike="noStrike">
                <a:solidFill>
                  <a:srgbClr val="3994FF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</a:t>
            </a:r>
            <a:r>
              <a:rPr i="1" lang="cs" sz="1300" u="none" cap="none" strike="noStrike">
                <a:solidFill>
                  <a:srgbClr val="3994FF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3. místo na mistrovství Evropy v boulderu z roku 2025.</a:t>
            </a:r>
            <a:endParaRPr sz="1700"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cs" sz="1300" u="none" cap="none" strike="noStrike">
                <a:solidFill>
                  <a:srgbClr val="3994FF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● Mistryně ČR v boulderingu v kategorii U17 z roku 2025.</a:t>
            </a:r>
            <a:endParaRPr i="1" sz="1300" u="none" cap="none" strike="noStrike">
              <a:solidFill>
                <a:srgbClr val="3994FF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cs" sz="1300" u="none" cap="none" strike="noStrike">
                <a:solidFill>
                  <a:srgbClr val="3994FF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● Na evropských pohárech se pravidelně umisťuje v elitní desítce.</a:t>
            </a:r>
            <a:endParaRPr i="1" sz="1300" u="none" cap="none" strike="noStrike">
              <a:solidFill>
                <a:srgbClr val="3994FF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graphicFrame>
        <p:nvGraphicFramePr>
          <p:cNvPr id="158" name="Google Shape;158;p16"/>
          <p:cNvGraphicFramePr/>
          <p:nvPr/>
        </p:nvGraphicFramePr>
        <p:xfrm>
          <a:off x="583900" y="3826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{34A553BE-D3B8-4879-914D-D9132D119737}</a:tableStyleId>
              </a:tblPr>
              <a:tblGrid>
                <a:gridCol w="978625"/>
                <a:gridCol w="978625"/>
                <a:gridCol w="978625"/>
              </a:tblGrid>
              <a:tr h="177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cs" sz="1200" u="none" cap="none" strike="noStrike">
                          <a:solidFill>
                            <a:srgbClr val="C9473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🥇 </a:t>
                      </a:r>
                      <a:r>
                        <a:rPr lang="cs" sz="1400" u="none" cap="none" strike="noStrike">
                          <a:solidFill>
                            <a:srgbClr val="C94737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0x</a:t>
                      </a:r>
                      <a:endParaRPr sz="1400" u="none" cap="none" strike="noStrike">
                        <a:solidFill>
                          <a:srgbClr val="C94737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cs" sz="1200" u="none" cap="none" strike="noStrike">
                          <a:solidFill>
                            <a:srgbClr val="C9473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🥈</a:t>
                      </a:r>
                      <a:r>
                        <a:rPr lang="cs" sz="1400" u="none" cap="none" strike="noStrike">
                          <a:solidFill>
                            <a:srgbClr val="C94737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0x</a:t>
                      </a:r>
                      <a:endParaRPr sz="1400" u="none" cap="none" strike="noStrike">
                        <a:solidFill>
                          <a:srgbClr val="C94737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cs" sz="1200" u="none" cap="none" strike="noStrike">
                          <a:solidFill>
                            <a:srgbClr val="C9473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🥉</a:t>
                      </a:r>
                      <a:r>
                        <a:rPr lang="cs" sz="1400" u="none" cap="none" strike="noStrike">
                          <a:solidFill>
                            <a:srgbClr val="C94737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1x</a:t>
                      </a:r>
                      <a:endParaRPr sz="1400" u="none" cap="none" strike="noStrike">
                        <a:solidFill>
                          <a:srgbClr val="C94737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59" name="Google Shape;159;p16"/>
          <p:cNvSpPr txBox="1"/>
          <p:nvPr/>
        </p:nvSpPr>
        <p:spPr>
          <a:xfrm>
            <a:off x="451600" y="568675"/>
            <a:ext cx="72219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ADÉLA BODANSKÁ</a:t>
            </a:r>
            <a:endParaRPr sz="24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7"/>
          <p:cNvSpPr txBox="1"/>
          <p:nvPr/>
        </p:nvSpPr>
        <p:spPr>
          <a:xfrm>
            <a:off x="387900" y="1490100"/>
            <a:ext cx="8368200" cy="33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cs" sz="1300" u="none" cap="none" strike="noStrike">
                <a:solidFill>
                  <a:srgbClr val="CB8B00"/>
                </a:solidFill>
                <a:latin typeface="Barlow"/>
                <a:ea typeface="Barlow"/>
                <a:cs typeface="Barlow"/>
                <a:sym typeface="Barlow"/>
              </a:rPr>
              <a:t>František Rys - dospělí</a:t>
            </a:r>
            <a:endParaRPr b="1" i="0" sz="1300" u="none" cap="none" strike="noStrike">
              <a:solidFill>
                <a:srgbClr val="CB8B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0" lang="cs" sz="1100" u="none" cap="none" strike="noStrike">
                <a:solidFill>
                  <a:schemeClr val="dk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Český para reprezentant, pravidelná účast v elitní 10, 7. místo MS Seoul 2025 </a:t>
            </a:r>
            <a:endParaRPr i="0" sz="1100" u="none" cap="none" strike="noStrike">
              <a:solidFill>
                <a:schemeClr val="dk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i="0" sz="1300" u="none" cap="none" strike="noStrike">
              <a:solidFill>
                <a:schemeClr val="dk1"/>
              </a:solidFill>
              <a:highlight>
                <a:srgbClr val="FFFF00"/>
              </a:highlight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cs" sz="1300" u="none" cap="none" strike="noStrike">
                <a:solidFill>
                  <a:srgbClr val="CB8B00"/>
                </a:solidFill>
                <a:latin typeface="Barlow"/>
                <a:ea typeface="Barlow"/>
                <a:cs typeface="Barlow"/>
                <a:sym typeface="Barlow"/>
              </a:rPr>
              <a:t>Mariana Janošová - U19</a:t>
            </a:r>
            <a:endParaRPr b="1" i="0" sz="1300" u="none" cap="none" strike="noStrike">
              <a:solidFill>
                <a:srgbClr val="CB8B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0" lang="cs" sz="1100" u="none" cap="none" strike="noStrike">
                <a:solidFill>
                  <a:schemeClr val="dk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6. místo MEM Žilina (O), 12. místo EPM Toulouse (O), 13. místo EPM Imst (O) </a:t>
            </a:r>
            <a:endParaRPr i="0" sz="1100" u="none" cap="none" strike="noStrike">
              <a:solidFill>
                <a:schemeClr val="dk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i="0" sz="1300" u="none" cap="none" strike="noStrike">
              <a:solidFill>
                <a:schemeClr val="dk1"/>
              </a:solidFill>
              <a:highlight>
                <a:srgbClr val="FFFF00"/>
              </a:highlight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cs" sz="1300" u="none" cap="none" strike="noStrike">
                <a:solidFill>
                  <a:srgbClr val="CB8B00"/>
                </a:solidFill>
                <a:latin typeface="Barlow"/>
                <a:ea typeface="Barlow"/>
                <a:cs typeface="Barlow"/>
                <a:sym typeface="Barlow"/>
              </a:rPr>
              <a:t>Filip Zlámal- U19</a:t>
            </a:r>
            <a:endParaRPr b="1" i="0" sz="1300" u="none" cap="none" strike="noStrike">
              <a:solidFill>
                <a:srgbClr val="CB8B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0" lang="cs" sz="1100" u="none" cap="none" strike="noStrike">
                <a:solidFill>
                  <a:schemeClr val="dk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8. místo EPM Bologna (O), 19. místo MEM Žilina (O), 20. místo MSM Helsinki (O)</a:t>
            </a:r>
            <a:endParaRPr i="0" sz="1100" u="none" cap="none" strike="noStrike">
              <a:solidFill>
                <a:schemeClr val="dk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i="0" sz="1300" u="none" cap="none" strike="noStrike">
              <a:solidFill>
                <a:schemeClr val="dk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cs" sz="1300" u="none" cap="none" strike="noStrike">
                <a:solidFill>
                  <a:srgbClr val="CB8B00"/>
                </a:solidFill>
                <a:latin typeface="Barlow"/>
                <a:ea typeface="Barlow"/>
                <a:cs typeface="Barlow"/>
                <a:sym typeface="Barlow"/>
              </a:rPr>
              <a:t>Viktorie Konečná - U19</a:t>
            </a:r>
            <a:endParaRPr b="1" i="0" sz="1300" u="none" cap="none" strike="noStrike">
              <a:solidFill>
                <a:srgbClr val="CB8B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0" lang="cs" sz="1100" u="none" cap="none" strike="noStrike">
                <a:solidFill>
                  <a:schemeClr val="dk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7. místo EPM Bologna (O), 14. místo MEM Curno (B), 19. místo MSM Helsinki (O)</a:t>
            </a:r>
            <a:endParaRPr i="0" sz="1100" u="none" cap="none" strike="noStrike">
              <a:solidFill>
                <a:schemeClr val="dk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i="0" sz="1100" u="none" cap="none" strike="noStrike">
              <a:solidFill>
                <a:schemeClr val="dk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cs" sz="1300" u="none" cap="none" strike="noStrike">
                <a:solidFill>
                  <a:srgbClr val="CB8B00"/>
                </a:solidFill>
                <a:latin typeface="Barlow"/>
                <a:ea typeface="Barlow"/>
                <a:cs typeface="Barlow"/>
                <a:sym typeface="Barlow"/>
              </a:rPr>
              <a:t>Timotej Čermák - U17</a:t>
            </a:r>
            <a:endParaRPr b="1" i="0" sz="1300" u="none" cap="none" strike="noStrike">
              <a:solidFill>
                <a:srgbClr val="CB8B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0" lang="cs" sz="1100" u="none" cap="none" strike="noStrike">
                <a:solidFill>
                  <a:schemeClr val="dk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10. místo EPM Sukoró (B), 16. místo EPM Molde (B)</a:t>
            </a:r>
            <a:endParaRPr i="0" sz="1100" u="none" cap="none" strike="noStrike">
              <a:solidFill>
                <a:schemeClr val="dk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i="0" sz="1300" u="none" cap="none" strike="noStrike">
              <a:solidFill>
                <a:schemeClr val="dk1"/>
              </a:solidFill>
              <a:highlight>
                <a:srgbClr val="FFFF00"/>
              </a:highlight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cs" sz="1300" u="none" cap="none" strike="noStrike">
                <a:solidFill>
                  <a:srgbClr val="CB8B00"/>
                </a:solidFill>
                <a:latin typeface="Barlow"/>
                <a:ea typeface="Barlow"/>
                <a:cs typeface="Barlow"/>
                <a:sym typeface="Barlow"/>
              </a:rPr>
              <a:t>Mrázová Lucie - U21</a:t>
            </a:r>
            <a:endParaRPr b="1" i="0" sz="1300" u="none" cap="none" strike="noStrike">
              <a:solidFill>
                <a:srgbClr val="CB8B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0" lang="cs" sz="1100" u="none" cap="none" strike="noStrike">
                <a:solidFill>
                  <a:schemeClr val="dk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8. místo MEM Žilina (R), český ženský rekord  </a:t>
            </a:r>
            <a:endParaRPr i="0" sz="13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65" name="Google Shape;165;p17"/>
          <p:cNvSpPr txBox="1"/>
          <p:nvPr/>
        </p:nvSpPr>
        <p:spPr>
          <a:xfrm>
            <a:off x="451600" y="568675"/>
            <a:ext cx="72219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TALENTI</a:t>
            </a:r>
            <a:r>
              <a:rPr lang="cs" sz="27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 </a:t>
            </a:r>
            <a:r>
              <a:rPr lang="cs" sz="24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– SPORTOVNÍ LEZENÍ</a:t>
            </a:r>
            <a:endParaRPr sz="24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8"/>
          <p:cNvSpPr txBox="1"/>
          <p:nvPr/>
        </p:nvSpPr>
        <p:spPr>
          <a:xfrm>
            <a:off x="311700" y="1284000"/>
            <a:ext cx="5895600" cy="37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Zaměření:</a:t>
            </a:r>
            <a:r>
              <a:rPr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i="0" lang="cs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sprint, smíšená štafeta, individuál, vertikál</a:t>
            </a:r>
            <a:endParaRPr b="1" i="0" sz="15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Kategorie:</a:t>
            </a:r>
            <a:r>
              <a:rPr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i="0" lang="cs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mládež U20 / ženy</a:t>
            </a:r>
            <a:endParaRPr i="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i="0" sz="15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Mezinárodní úspěchy 2024/ 2025</a:t>
            </a:r>
            <a:endParaRPr b="1" i="0" sz="15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89998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1. místo SPM Bormio (sprint)</a:t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89998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1. místo SPM Molde (sprint)</a:t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89998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2. místo SPM Crévacol (sprint)</a:t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89998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6. místo SPM Crévacol(vertical)</a:t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89998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6. místo SPM Puy Saint Vincent (štafeta)</a:t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89998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Mezinárodní závody ISMF</a:t>
            </a:r>
            <a:r>
              <a:rPr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i="0" lang="cs" sz="15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(2023 – 2025)</a:t>
            </a:r>
            <a:endParaRPr i="0" sz="15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i="0" sz="7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0" lang="cs" sz="1300" u="none" cap="none" strike="noStrike">
                <a:solidFill>
                  <a:srgbClr val="3994FF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</a:t>
            </a:r>
            <a:r>
              <a:rPr i="1" lang="cs" sz="1300" u="none" cap="none" strike="noStrike">
                <a:solidFill>
                  <a:srgbClr val="3994FF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1. místo na </a:t>
            </a:r>
            <a:r>
              <a:rPr i="1" lang="cs" sz="1300">
                <a:solidFill>
                  <a:srgbClr val="3994FF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SP</a:t>
            </a:r>
            <a:r>
              <a:rPr i="1" lang="cs" sz="1300" u="none" cap="none" strike="noStrike">
                <a:solidFill>
                  <a:srgbClr val="3994FF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 v Bormiu a Molde v kategorii sprint.</a:t>
            </a:r>
            <a:endParaRPr sz="1700"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0" lang="cs" sz="1300" u="none" cap="none" strike="noStrike">
                <a:solidFill>
                  <a:srgbClr val="3994FF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</a:t>
            </a:r>
            <a:r>
              <a:rPr i="1" lang="cs" sz="1300" u="none" cap="none" strike="noStrike">
                <a:solidFill>
                  <a:srgbClr val="3994FF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Česká skialpinistka, která </a:t>
            </a:r>
            <a:r>
              <a:rPr i="1" lang="cs" sz="1300">
                <a:solidFill>
                  <a:srgbClr val="3994FF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je</a:t>
            </a:r>
            <a:r>
              <a:rPr i="1" lang="cs" sz="1300" u="none" cap="none" strike="noStrike">
                <a:solidFill>
                  <a:srgbClr val="3994FF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 pravidelně ve vedení mezinárodních závodů.</a:t>
            </a:r>
            <a:endParaRPr sz="1700"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cs" sz="1300" u="none" cap="none" strike="noStrike">
                <a:solidFill>
                  <a:srgbClr val="3994FF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● V předchozích </a:t>
            </a:r>
            <a:r>
              <a:rPr i="1" lang="cs" sz="1300">
                <a:solidFill>
                  <a:srgbClr val="3994FF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sezonách se</a:t>
            </a:r>
            <a:r>
              <a:rPr i="1" lang="cs" sz="1300" u="none" cap="none" strike="noStrike">
                <a:solidFill>
                  <a:srgbClr val="3994FF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 pravidelně umís</a:t>
            </a:r>
            <a:r>
              <a:rPr i="1" lang="cs" sz="1300">
                <a:solidFill>
                  <a:srgbClr val="3994FF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ťovala</a:t>
            </a:r>
            <a:r>
              <a:rPr i="1" lang="cs" sz="1300" u="none" cap="none" strike="noStrike">
                <a:solidFill>
                  <a:srgbClr val="3994FF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 v top 10 na mezinárodních závodech ve sprintu.</a:t>
            </a:r>
            <a:endParaRPr i="1" sz="1300" u="none" cap="none" strike="noStrike">
              <a:solidFill>
                <a:srgbClr val="3994FF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graphicFrame>
        <p:nvGraphicFramePr>
          <p:cNvPr id="171" name="Google Shape;171;p18"/>
          <p:cNvGraphicFramePr/>
          <p:nvPr/>
        </p:nvGraphicFramePr>
        <p:xfrm>
          <a:off x="451600" y="380532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{34A553BE-D3B8-4879-914D-D9132D119737}</a:tableStyleId>
              </a:tblPr>
              <a:tblGrid>
                <a:gridCol w="978625"/>
                <a:gridCol w="978625"/>
                <a:gridCol w="978625"/>
              </a:tblGrid>
              <a:tr h="100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cs" sz="1200" u="none" cap="none" strike="noStrike">
                          <a:solidFill>
                            <a:srgbClr val="C9473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🥇 </a:t>
                      </a:r>
                      <a:r>
                        <a:rPr lang="cs" sz="1400" u="none" cap="none" strike="noStrike">
                          <a:solidFill>
                            <a:srgbClr val="C94737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2x</a:t>
                      </a:r>
                      <a:endParaRPr sz="1400" u="none" cap="none" strike="noStrike">
                        <a:solidFill>
                          <a:srgbClr val="C94737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cs" sz="1200" u="none" cap="none" strike="noStrike">
                          <a:solidFill>
                            <a:srgbClr val="C9473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🥈</a:t>
                      </a:r>
                      <a:r>
                        <a:rPr lang="cs" sz="1200" u="none" cap="none" strike="noStrike">
                          <a:solidFill>
                            <a:srgbClr val="C94737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1</a:t>
                      </a:r>
                      <a:r>
                        <a:rPr lang="cs" sz="1400" u="none" cap="none" strike="noStrike">
                          <a:solidFill>
                            <a:srgbClr val="C94737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x</a:t>
                      </a:r>
                      <a:endParaRPr sz="1400" u="none" cap="none" strike="noStrike">
                        <a:solidFill>
                          <a:srgbClr val="C94737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cs" sz="1200" u="none" cap="none" strike="noStrike">
                          <a:solidFill>
                            <a:srgbClr val="C9473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🥉</a:t>
                      </a:r>
                      <a:r>
                        <a:rPr lang="cs" sz="1400" u="none" cap="none" strike="noStrike">
                          <a:solidFill>
                            <a:srgbClr val="C94737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1x</a:t>
                      </a:r>
                      <a:endParaRPr sz="1400" u="none" cap="none" strike="noStrike">
                        <a:solidFill>
                          <a:srgbClr val="C94737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72" name="Google Shape;172;p18"/>
          <p:cNvSpPr txBox="1"/>
          <p:nvPr/>
        </p:nvSpPr>
        <p:spPr>
          <a:xfrm>
            <a:off x="451600" y="568675"/>
            <a:ext cx="72219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EVA MATĚJOVIČOVÁ</a:t>
            </a:r>
            <a:endParaRPr sz="24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9"/>
          <p:cNvSpPr txBox="1"/>
          <p:nvPr/>
        </p:nvSpPr>
        <p:spPr>
          <a:xfrm>
            <a:off x="311700" y="1284000"/>
            <a:ext cx="4622100" cy="41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Zaměření: </a:t>
            </a:r>
            <a:r>
              <a:rPr i="0" lang="cs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rychlost, obtížnost</a:t>
            </a:r>
            <a:endParaRPr i="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Kategorie:</a:t>
            </a:r>
            <a:r>
              <a:rPr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i="0" lang="cs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dospělí</a:t>
            </a:r>
            <a:endParaRPr i="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i="0" sz="15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Mezinárodní úspěchy 2024/2025</a:t>
            </a:r>
            <a:endParaRPr b="1" i="0" sz="15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89998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2. místo ME Champagny en Vanoise (R)</a:t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89998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2. místo EP Žilina (O)</a:t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89998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2. místo SP Edmont (R)</a:t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89998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3. místo SP Longmont (R)</a:t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89998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3. místo SP Saas-Fee (R)</a:t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89998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4. místo SP Champagny en Vanoise (R)</a:t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89998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 4. místo SP Cheongsong (O)</a:t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i="0" sz="15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Mezinárodní závody UIAA </a:t>
            </a:r>
            <a:r>
              <a:rPr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(2017 - 2025)</a:t>
            </a:r>
            <a:endParaRPr i="0" sz="15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i="0" sz="7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5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1" lang="cs" sz="1300" u="none" cap="none" strike="noStrike">
                <a:solidFill>
                  <a:srgbClr val="3994FF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● Mistryně světa v ledolezení na rychlost z roku 2024.</a:t>
            </a:r>
            <a:endParaRPr i="1" sz="1300" u="none" cap="none" strike="noStrike">
              <a:solidFill>
                <a:srgbClr val="3994FF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1" lang="cs" sz="1300" u="none" cap="none" strike="noStrike">
                <a:solidFill>
                  <a:srgbClr val="3994FF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● V současné i předchozích </a:t>
            </a:r>
            <a:r>
              <a:rPr i="1" lang="cs" sz="1300">
                <a:solidFill>
                  <a:srgbClr val="3994FF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sezonách</a:t>
            </a:r>
            <a:r>
              <a:rPr i="1" lang="cs" sz="1300" u="none" cap="none" strike="noStrike">
                <a:solidFill>
                  <a:srgbClr val="3994FF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 </a:t>
            </a:r>
            <a:r>
              <a:rPr i="1" lang="cs" sz="1300">
                <a:solidFill>
                  <a:srgbClr val="3994FF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opakovaně v top 10.</a:t>
            </a:r>
            <a:endParaRPr i="1" sz="1300" u="none" cap="none" strike="noStrike">
              <a:solidFill>
                <a:srgbClr val="3994FF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700" u="none" cap="none" strike="noStrike">
              <a:solidFill>
                <a:schemeClr val="dk1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graphicFrame>
        <p:nvGraphicFramePr>
          <p:cNvPr id="178" name="Google Shape;178;p19"/>
          <p:cNvGraphicFramePr/>
          <p:nvPr/>
        </p:nvGraphicFramePr>
        <p:xfrm>
          <a:off x="375075" y="428794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{34A553BE-D3B8-4879-914D-D9132D119737}</a:tableStyleId>
              </a:tblPr>
              <a:tblGrid>
                <a:gridCol w="978625"/>
                <a:gridCol w="978625"/>
                <a:gridCol w="978625"/>
              </a:tblGrid>
              <a:tr h="177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cs" sz="1200" u="none" cap="none" strike="noStrike">
                          <a:solidFill>
                            <a:srgbClr val="C9473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🥇 </a:t>
                      </a:r>
                      <a:r>
                        <a:rPr lang="cs" sz="1400" u="none" cap="none" strike="noStrike">
                          <a:solidFill>
                            <a:srgbClr val="C94737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4x</a:t>
                      </a:r>
                      <a:endParaRPr sz="1400" u="none" cap="none" strike="noStrike">
                        <a:solidFill>
                          <a:srgbClr val="C94737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cs" sz="1200" u="none" cap="none" strike="noStrike">
                          <a:solidFill>
                            <a:srgbClr val="C9473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🥈</a:t>
                      </a:r>
                      <a:r>
                        <a:rPr lang="cs" sz="1200" u="none" cap="none" strike="noStrike">
                          <a:solidFill>
                            <a:srgbClr val="C94737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8</a:t>
                      </a:r>
                      <a:r>
                        <a:rPr lang="cs" sz="1400" u="none" cap="none" strike="noStrike">
                          <a:solidFill>
                            <a:srgbClr val="C94737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x</a:t>
                      </a:r>
                      <a:endParaRPr sz="1400" u="none" cap="none" strike="noStrike">
                        <a:solidFill>
                          <a:srgbClr val="C94737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cs" sz="1200" u="none" cap="none" strike="noStrike">
                          <a:solidFill>
                            <a:srgbClr val="C9473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🥉</a:t>
                      </a:r>
                      <a:r>
                        <a:rPr lang="cs" sz="1400" u="none" cap="none" strike="noStrike">
                          <a:solidFill>
                            <a:srgbClr val="C94737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4x</a:t>
                      </a:r>
                      <a:endParaRPr sz="1400" u="none" cap="none" strike="noStrike">
                        <a:solidFill>
                          <a:srgbClr val="C94737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79" name="Google Shape;179;p19"/>
          <p:cNvSpPr txBox="1"/>
          <p:nvPr/>
        </p:nvSpPr>
        <p:spPr>
          <a:xfrm>
            <a:off x="451600" y="568675"/>
            <a:ext cx="72219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ANETA LOUŽECKÁ</a:t>
            </a:r>
            <a:endParaRPr sz="24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" name="Google Shape;184;p20"/>
          <p:cNvGraphicFramePr/>
          <p:nvPr/>
        </p:nvGraphicFramePr>
        <p:xfrm>
          <a:off x="631550" y="1751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{34A553BE-D3B8-4879-914D-D9132D119737}</a:tableStyleId>
              </a:tblPr>
              <a:tblGrid>
                <a:gridCol w="997150"/>
                <a:gridCol w="1016425"/>
                <a:gridCol w="960100"/>
                <a:gridCol w="1037775"/>
                <a:gridCol w="930050"/>
                <a:gridCol w="1145625"/>
                <a:gridCol w="1793775"/>
              </a:tblGrid>
              <a:tr h="381000">
                <a:tc gridSpan="5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" sz="1500" u="none" cap="none" strike="noStrike">
                          <a:solidFill>
                            <a:schemeClr val="dk1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SYSTÉM A KONCEPCE TALENTOVANÉ MLÁDEŽE</a:t>
                      </a:r>
                      <a:endParaRPr sz="1500" u="none" cap="none" strike="noStrike">
                        <a:solidFill>
                          <a:schemeClr val="dk1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" sz="1500" u="none" cap="none" strike="noStrike">
                          <a:solidFill>
                            <a:schemeClr val="dk1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RESORTNÍ CENTRA</a:t>
                      </a:r>
                      <a:endParaRPr sz="1500" u="none" cap="none" strike="noStrike">
                        <a:solidFill>
                          <a:schemeClr val="dk1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500" u="none" cap="none" strike="noStrike">
                        <a:solidFill>
                          <a:schemeClr val="dk1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cs" sz="1500" u="none" cap="none" strike="noStrike">
                          <a:solidFill>
                            <a:schemeClr val="dk1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střediska</a:t>
                      </a:r>
                      <a:endParaRPr sz="1500" u="none" cap="none" strike="noStrike">
                        <a:solidFill>
                          <a:schemeClr val="dk1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cs" sz="1500" u="none" cap="none" strike="noStrike">
                          <a:solidFill>
                            <a:schemeClr val="dk1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členové</a:t>
                      </a:r>
                      <a:endParaRPr sz="1500" u="none" cap="none" strike="noStrike">
                        <a:solidFill>
                          <a:schemeClr val="dk1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cs" sz="1500" u="none" cap="none" strike="noStrike">
                          <a:solidFill>
                            <a:schemeClr val="dk1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trenéři</a:t>
                      </a:r>
                      <a:endParaRPr sz="1500" u="none" cap="none" strike="noStrike">
                        <a:solidFill>
                          <a:schemeClr val="dk1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500" u="none" cap="none" strike="noStrike">
                        <a:solidFill>
                          <a:schemeClr val="dk1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500" u="none" cap="none" strike="noStrike">
                        <a:solidFill>
                          <a:schemeClr val="dk1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cs" sz="1500" u="none" cap="none" strike="noStrike">
                          <a:solidFill>
                            <a:schemeClr val="dk1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členové</a:t>
                      </a:r>
                      <a:endParaRPr sz="1500" u="none" cap="none" strike="noStrike">
                        <a:solidFill>
                          <a:schemeClr val="dk1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8B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7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cs" sz="1500" u="none" cap="none" strike="noStrike">
                          <a:solidFill>
                            <a:schemeClr val="dk1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SpS</a:t>
                      </a:r>
                      <a:endParaRPr sz="1500" u="none" cap="none" strike="noStrike">
                        <a:solidFill>
                          <a:schemeClr val="dk1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cs" sz="15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18</a:t>
                      </a:r>
                      <a:endParaRPr b="1" sz="15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cs" sz="15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174</a:t>
                      </a:r>
                      <a:endParaRPr b="1" sz="15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cs" sz="15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62</a:t>
                      </a:r>
                      <a:endParaRPr b="1" sz="15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500" u="none" cap="none" strike="noStrike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cs" sz="1500" u="none" cap="none" strike="noStrike">
                          <a:solidFill>
                            <a:schemeClr val="dk1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Olymp</a:t>
                      </a:r>
                      <a:endParaRPr sz="1500" u="none" cap="none" strike="noStrike">
                        <a:solidFill>
                          <a:schemeClr val="dk1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8B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cs" sz="15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7 (+ 1 trenér)</a:t>
                      </a:r>
                      <a:endParaRPr b="1" sz="15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B8B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8B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8B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8B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cs" sz="1500" u="none" cap="none" strike="noStrike">
                          <a:solidFill>
                            <a:schemeClr val="dk1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SCM</a:t>
                      </a:r>
                      <a:endParaRPr sz="1500" u="none" cap="none" strike="noStrike">
                        <a:solidFill>
                          <a:schemeClr val="dk1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cs" sz="15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2</a:t>
                      </a:r>
                      <a:endParaRPr b="1" sz="15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cs" sz="15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22</a:t>
                      </a:r>
                      <a:endParaRPr b="1" sz="15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cs" sz="15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4</a:t>
                      </a:r>
                      <a:endParaRPr b="1" sz="15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500" u="none" cap="none" strike="noStrike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cs" sz="1500" u="none" cap="none" strike="noStrike">
                          <a:solidFill>
                            <a:schemeClr val="dk1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Victoria</a:t>
                      </a:r>
                      <a:endParaRPr sz="1500" u="none" cap="none" strike="noStrike">
                        <a:solidFill>
                          <a:schemeClr val="dk1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8B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i="0" lang="cs" sz="15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5 (skialp + trenér) </a:t>
                      </a:r>
                      <a:endParaRPr b="1" sz="15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B8B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8B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8B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8B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cs" sz="1500" u="none" cap="none" strike="noStrike">
                          <a:solidFill>
                            <a:schemeClr val="dk1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VSCM</a:t>
                      </a:r>
                      <a:endParaRPr sz="1500" u="none" cap="none" strike="noStrike">
                        <a:solidFill>
                          <a:schemeClr val="dk1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cs" sz="15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2</a:t>
                      </a:r>
                      <a:endParaRPr b="1" sz="15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cs" sz="15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15</a:t>
                      </a:r>
                      <a:endParaRPr b="1" sz="15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cs" sz="15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4</a:t>
                      </a:r>
                      <a:endParaRPr b="1" sz="15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500" u="none" cap="none" strike="noStrike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500" u="none" cap="none" strike="noStrike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500" u="none" cap="none" strike="noStrike">
                        <a:solidFill>
                          <a:srgbClr val="FF99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0" marB="91425" marR="91425" marL="91425">
                    <a:lnL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8B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AA84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cxnSp>
        <p:nvCxnSpPr>
          <p:cNvPr id="185" name="Google Shape;185;p20"/>
          <p:cNvCxnSpPr/>
          <p:nvPr/>
        </p:nvCxnSpPr>
        <p:spPr>
          <a:xfrm flipH="1">
            <a:off x="5145675" y="1755175"/>
            <a:ext cx="26400" cy="2054100"/>
          </a:xfrm>
          <a:prstGeom prst="straightConnector1">
            <a:avLst/>
          </a:prstGeom>
          <a:noFill/>
          <a:ln cap="flat" cmpd="sng" w="19050">
            <a:solidFill>
              <a:srgbClr val="CB8B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6" name="Google Shape;186;p20"/>
          <p:cNvSpPr txBox="1"/>
          <p:nvPr/>
        </p:nvSpPr>
        <p:spPr>
          <a:xfrm>
            <a:off x="451600" y="568675"/>
            <a:ext cx="72219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TALENTOVANÁ MLÁDEŽ</a:t>
            </a:r>
            <a:r>
              <a:rPr lang="cs" sz="27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 </a:t>
            </a:r>
            <a:r>
              <a:rPr lang="cs" sz="24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– SPORTOVNÍ LEZENÍ</a:t>
            </a:r>
            <a:endParaRPr sz="24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1"/>
          <p:cNvSpPr txBox="1"/>
          <p:nvPr/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95959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1"/>
          <p:cNvSpPr txBox="1"/>
          <p:nvPr/>
        </p:nvSpPr>
        <p:spPr>
          <a:xfrm>
            <a:off x="466350" y="1705763"/>
            <a:ext cx="4117500" cy="3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i="0" lang="cs" sz="1300" u="none" cap="none" strike="noStrike">
                <a:solidFill>
                  <a:srgbClr val="3994FF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POZITIVA</a:t>
            </a:r>
            <a:endParaRPr i="0" sz="1300" u="none" cap="none" strike="noStrike">
              <a:solidFill>
                <a:srgbClr val="3994FF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rgbClr val="3994FF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cs" sz="1300" u="none" cap="none" strike="noStrike">
                <a:solidFill>
                  <a:srgbClr val="3994FF"/>
                </a:solidFill>
                <a:latin typeface="Barlow"/>
                <a:ea typeface="Barlow"/>
                <a:cs typeface="Barlow"/>
                <a:sym typeface="Barlow"/>
              </a:rPr>
              <a:t>●</a:t>
            </a:r>
            <a:r>
              <a:rPr b="1" i="0" lang="cs" sz="13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Počet společných akcí SpS: 37 </a:t>
            </a:r>
            <a:endParaRPr i="0" sz="1300" u="none" cap="none" strike="noStrike">
              <a:solidFill>
                <a:schemeClr val="dk1"/>
              </a:solidFill>
              <a:latin typeface="Barlow Black"/>
              <a:ea typeface="Barlow Black"/>
              <a:cs typeface="Barlow Black"/>
              <a:sym typeface="Barlow Blac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cs" sz="1300" u="none" cap="none" strike="noStrike">
                <a:solidFill>
                  <a:srgbClr val="3994FF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</a:t>
            </a: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 Počet zapojených členů SpS:</a:t>
            </a:r>
            <a:endParaRPr i="0" sz="1300" u="none" cap="none" strike="noStrike">
              <a:solidFill>
                <a:schemeClr val="dk1"/>
              </a:solidFill>
              <a:latin typeface="Barlow Black"/>
              <a:ea typeface="Barlow Black"/>
              <a:cs typeface="Barlow Black"/>
              <a:sym typeface="Barlow Blac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cs" sz="1300" u="none" cap="none" strike="noStrike">
                <a:solidFill>
                  <a:srgbClr val="3994FF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</a:t>
            </a: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 tréninková centra: Praha, Brno, nově Ostrava</a:t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cs" sz="1300" u="none" cap="none" strike="noStrike">
                <a:solidFill>
                  <a:srgbClr val="3994FF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</a:t>
            </a: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 tréninkový deník Yarmill</a:t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cs" sz="1300" u="none" cap="none" strike="noStrike">
                <a:solidFill>
                  <a:srgbClr val="3994FF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</a:t>
            </a: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 spolupráce s odborníky: fyzioterapie, výživový poradce, sportovní psycholog, mentální kouč</a:t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cs" sz="1300" u="none" cap="none" strike="noStrike">
                <a:solidFill>
                  <a:srgbClr val="3994FF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</a:t>
            </a: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 občasná soustředění se zahraničními týmy </a:t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93" name="Google Shape;193;p21"/>
          <p:cNvSpPr txBox="1"/>
          <p:nvPr/>
        </p:nvSpPr>
        <p:spPr>
          <a:xfrm>
            <a:off x="520200" y="1358850"/>
            <a:ext cx="810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cs" sz="14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VYHODNOCENÍ </a:t>
            </a:r>
            <a:endParaRPr i="0" sz="12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94" name="Google Shape;194;p21"/>
          <p:cNvSpPr txBox="1"/>
          <p:nvPr/>
        </p:nvSpPr>
        <p:spPr>
          <a:xfrm>
            <a:off x="4978400" y="1705775"/>
            <a:ext cx="3912600" cy="28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i="0" lang="cs" sz="1300" u="none" cap="none" strike="noStrike">
                <a:solidFill>
                  <a:srgbClr val="E06666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NEGATIVA</a:t>
            </a:r>
            <a:endParaRPr i="0" sz="1300" u="none" cap="none" strike="noStrike">
              <a:solidFill>
                <a:srgbClr val="E06666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i="0" sz="1300" u="none" cap="none" strike="noStrike">
              <a:solidFill>
                <a:srgbClr val="268CAE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cs" sz="1300" u="none" cap="none" strike="noStrike">
                <a:solidFill>
                  <a:srgbClr val="E06666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</a:t>
            </a: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 využívání tréninkových center v rámci komerčního provozu</a:t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cs" sz="1300" u="none" cap="none" strike="noStrike">
                <a:solidFill>
                  <a:srgbClr val="E06666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</a:t>
            </a: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 nedostatečná obměna lezeckých cest</a:t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cs" sz="1300" u="none" cap="none" strike="noStrike">
                <a:solidFill>
                  <a:srgbClr val="E06666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</a:t>
            </a: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 nedostatečná možnost zahraničních soustředění</a:t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cs" sz="1300" u="none" cap="none" strike="noStrike">
                <a:solidFill>
                  <a:srgbClr val="E06666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</a:t>
            </a: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 fyzioterapie a mentální koučing dostupný jen pro omezený počet sportovců	</a:t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cs" sz="1300" u="none" cap="none" strike="noStrike">
                <a:solidFill>
                  <a:srgbClr val="E06666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</a:t>
            </a: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 nehrazené testování a prohlídky</a:t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0" lang="cs" sz="1300" u="none" cap="none" strike="noStrike">
                <a:solidFill>
                  <a:srgbClr val="E06666"/>
                </a:solidFill>
                <a:latin typeface="Barlow Medium"/>
                <a:ea typeface="Barlow Medium"/>
                <a:cs typeface="Barlow Medium"/>
                <a:sym typeface="Barlow Medium"/>
              </a:rPr>
              <a:t>●</a:t>
            </a:r>
            <a:r>
              <a:rPr i="0" lang="cs" sz="1300" u="none" cap="none" strike="noStrik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 nutná finanční spoluúčast sportovců</a:t>
            </a:r>
            <a:endParaRPr i="0" sz="1300" u="none" cap="none" strike="noStrike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graphicFrame>
        <p:nvGraphicFramePr>
          <p:cNvPr id="195" name="Google Shape;195;p21"/>
          <p:cNvGraphicFramePr/>
          <p:nvPr/>
        </p:nvGraphicFramePr>
        <p:xfrm>
          <a:off x="593925" y="20710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{34A553BE-D3B8-4879-914D-D9132D119737}</a:tableStyleId>
              </a:tblPr>
              <a:tblGrid>
                <a:gridCol w="781275"/>
                <a:gridCol w="720950"/>
                <a:gridCol w="775550"/>
                <a:gridCol w="761600"/>
                <a:gridCol w="873250"/>
              </a:tblGrid>
              <a:tr h="391825"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rgbClr val="3994FF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rgbClr val="3994FF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 anchor="b">
                    <a:lnL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cs" sz="1000" u="none" cap="none" strike="noStrike">
                          <a:solidFill>
                            <a:srgbClr val="3994FF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141 (2024)</a:t>
                      </a:r>
                      <a:endParaRPr sz="1000" u="none" cap="none" strike="noStrike">
                        <a:solidFill>
                          <a:srgbClr val="3994FF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 anchor="b">
                    <a:lnL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6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rgbClr val="3994FF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rgbClr val="3994FF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rgbClr val="3994FF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cs" sz="1000" u="none" cap="none" strike="noStrike">
                          <a:solidFill>
                            <a:srgbClr val="3994FF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114 (2023)</a:t>
                      </a:r>
                      <a:endParaRPr sz="1000" u="none" cap="none" strike="noStrike">
                        <a:solidFill>
                          <a:srgbClr val="3994FF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 anchor="b">
                    <a:lnL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rgbClr val="3994FF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 anchor="b">
                    <a:lnL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1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rgbClr val="3994FF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rgbClr val="3994FF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cs" sz="1000" u="none" cap="none" strike="noStrike">
                          <a:solidFill>
                            <a:srgbClr val="3994FF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94 (2022)</a:t>
                      </a:r>
                      <a:endParaRPr sz="1000" u="none" cap="none" strike="noStrike">
                        <a:solidFill>
                          <a:srgbClr val="3994FF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rgbClr val="3994FF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rgbClr val="3994FF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6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cs" sz="1000" u="none" cap="none" strike="noStrike">
                          <a:solidFill>
                            <a:srgbClr val="3994FF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30 (2020)</a:t>
                      </a:r>
                      <a:endParaRPr sz="1000" u="none" cap="none" strike="noStrike">
                        <a:solidFill>
                          <a:srgbClr val="3994FF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cs" sz="1000" u="none" cap="none" strike="noStrike">
                          <a:solidFill>
                            <a:srgbClr val="3994FF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30 (2021)</a:t>
                      </a:r>
                      <a:endParaRPr sz="1000" u="none" cap="none" strike="noStrike">
                        <a:solidFill>
                          <a:srgbClr val="3994FF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rgbClr val="3994FF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rgbClr val="3994FF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rgbClr val="3994FF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2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cxnSp>
        <p:nvCxnSpPr>
          <p:cNvPr id="196" name="Google Shape;196;p21"/>
          <p:cNvCxnSpPr/>
          <p:nvPr/>
        </p:nvCxnSpPr>
        <p:spPr>
          <a:xfrm>
            <a:off x="1263450" y="3297700"/>
            <a:ext cx="1731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97" name="Google Shape;197;p21"/>
          <p:cNvCxnSpPr/>
          <p:nvPr/>
        </p:nvCxnSpPr>
        <p:spPr>
          <a:xfrm flipH="1" rot="10800000">
            <a:off x="2008400" y="3082925"/>
            <a:ext cx="201600" cy="1323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98" name="Google Shape;198;p21"/>
          <p:cNvCxnSpPr/>
          <p:nvPr/>
        </p:nvCxnSpPr>
        <p:spPr>
          <a:xfrm flipH="1" rot="10800000">
            <a:off x="2667700" y="2682500"/>
            <a:ext cx="274200" cy="1515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99" name="Google Shape;199;p21"/>
          <p:cNvCxnSpPr/>
          <p:nvPr/>
        </p:nvCxnSpPr>
        <p:spPr>
          <a:xfrm flipH="1" rot="10800000">
            <a:off x="3417925" y="2329525"/>
            <a:ext cx="281400" cy="1803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00" name="Google Shape;200;p21"/>
          <p:cNvSpPr txBox="1"/>
          <p:nvPr/>
        </p:nvSpPr>
        <p:spPr>
          <a:xfrm>
            <a:off x="4216400" y="1835429"/>
            <a:ext cx="7620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cs" sz="1000" u="none" cap="none" strike="noStrike">
                <a:solidFill>
                  <a:srgbClr val="3994FF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160 (2025</a:t>
            </a:r>
            <a:r>
              <a:rPr lang="cs" sz="1000">
                <a:solidFill>
                  <a:srgbClr val="3994FF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)</a:t>
            </a:r>
            <a:endParaRPr sz="1000"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cxnSp>
        <p:nvCxnSpPr>
          <p:cNvPr id="201" name="Google Shape;201;p21"/>
          <p:cNvCxnSpPr/>
          <p:nvPr/>
        </p:nvCxnSpPr>
        <p:spPr>
          <a:xfrm flipH="1" rot="10800000">
            <a:off x="3951325" y="1965963"/>
            <a:ext cx="281400" cy="1803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02" name="Google Shape;202;p21"/>
          <p:cNvSpPr txBox="1"/>
          <p:nvPr/>
        </p:nvSpPr>
        <p:spPr>
          <a:xfrm>
            <a:off x="451600" y="568675"/>
            <a:ext cx="72219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TALENTOVANÁ MLÁDEŽ </a:t>
            </a:r>
            <a:r>
              <a:rPr lang="cs" sz="24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– SPORTOVNÍ LEZENÍ</a:t>
            </a:r>
            <a:endParaRPr sz="24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2"/>
          <p:cNvSpPr txBox="1"/>
          <p:nvPr/>
        </p:nvSpPr>
        <p:spPr>
          <a:xfrm>
            <a:off x="174774" y="1385175"/>
            <a:ext cx="8765119" cy="32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B8B00"/>
              </a:buClr>
              <a:buSzPts val="1300"/>
              <a:buFont typeface="Barlow Medium"/>
              <a:buChar char="●"/>
            </a:pPr>
            <a:r>
              <a:rPr i="0" lang="cs" sz="1300" u="none" cap="none" strike="noStrike">
                <a:latin typeface="Barlow Medium"/>
                <a:ea typeface="Barlow Medium"/>
                <a:cs typeface="Barlow Medium"/>
                <a:sym typeface="Barlow Medium"/>
              </a:rPr>
              <a:t>řízeně centralizovaná péče o reprezentační výběr sportovního lezení</a:t>
            </a:r>
            <a:endParaRPr i="0" sz="1300" u="none" cap="none" strike="noStrike"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B8B00"/>
              </a:buClr>
              <a:buSzPts val="1300"/>
              <a:buFont typeface="Barlow Medium"/>
              <a:buChar char="●"/>
            </a:pPr>
            <a:r>
              <a:rPr i="0" lang="cs" sz="1300" u="none" cap="none" strike="noStrike">
                <a:latin typeface="Barlow Medium"/>
                <a:ea typeface="Barlow Medium"/>
                <a:cs typeface="Barlow Medium"/>
                <a:sym typeface="Barlow Medium"/>
              </a:rPr>
              <a:t>vznik PROFI týmu od 22 let a vytvoření stabilního zázemí</a:t>
            </a:r>
            <a:endParaRPr i="0" sz="1300" u="none" cap="none" strike="noStrike"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B8B00"/>
              </a:buClr>
              <a:buSzPts val="1300"/>
              <a:buFont typeface="Barlow Medium"/>
              <a:buChar char="●"/>
            </a:pPr>
            <a:r>
              <a:rPr i="0" lang="cs" sz="1300" u="none" cap="none" strike="noStrike">
                <a:latin typeface="Barlow Medium"/>
                <a:ea typeface="Barlow Medium"/>
                <a:cs typeface="Barlow Medium"/>
                <a:sym typeface="Barlow Medium"/>
              </a:rPr>
              <a:t>jednotná metodika pro vyhledání talentů a jejich testování</a:t>
            </a:r>
            <a:endParaRPr i="0" sz="1300" u="none" cap="none" strike="noStrike"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B8B00"/>
              </a:buClr>
              <a:buSzPts val="1300"/>
              <a:buFont typeface="Barlow Medium"/>
              <a:buChar char="●"/>
            </a:pPr>
            <a:r>
              <a:rPr i="0" lang="cs" sz="1300" u="none" cap="none" strike="noStrike">
                <a:latin typeface="Barlow Medium"/>
                <a:ea typeface="Barlow Medium"/>
                <a:cs typeface="Barlow Medium"/>
                <a:sym typeface="Barlow Medium"/>
              </a:rPr>
              <a:t>zvýšení podpory a rozvoj rychlosti, skialpinismu a ledolezení</a:t>
            </a:r>
            <a:endParaRPr i="0" sz="1300" u="none" cap="none" strike="noStrike"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B8B00"/>
              </a:buClr>
              <a:buSzPts val="1300"/>
              <a:buFont typeface="Barlow Medium"/>
              <a:buChar char="●"/>
            </a:pPr>
            <a:r>
              <a:rPr i="0" lang="cs" sz="1300" u="none" cap="none" strike="noStrike">
                <a:latin typeface="Barlow Medium"/>
                <a:ea typeface="Barlow Medium"/>
                <a:cs typeface="Barlow Medium"/>
                <a:sym typeface="Barlow Medium"/>
              </a:rPr>
              <a:t>integrace mentálního koučingu do přípravy sportovců</a:t>
            </a:r>
            <a:endParaRPr i="0" sz="1300" u="none" cap="none" strike="noStrike"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B8B00"/>
              </a:buClr>
              <a:buSzPts val="1300"/>
              <a:buFont typeface="Barlow Medium"/>
              <a:buChar char="●"/>
            </a:pPr>
            <a:r>
              <a:rPr i="0" lang="cs" sz="1300" u="none" cap="none" strike="noStrike">
                <a:latin typeface="Barlow Medium"/>
                <a:ea typeface="Barlow Medium"/>
                <a:cs typeface="Barlow Medium"/>
                <a:sym typeface="Barlow Medium"/>
              </a:rPr>
              <a:t>prevence RED-S (Syndrom relativní energetické nedostatečnosti)</a:t>
            </a:r>
            <a:endParaRPr i="0" sz="1300" u="none" cap="none" strike="noStrike"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B8B00"/>
              </a:buClr>
              <a:buSzPts val="1300"/>
              <a:buFont typeface="Barlow Medium"/>
              <a:buChar char="●"/>
            </a:pPr>
            <a:r>
              <a:rPr i="0" lang="cs" sz="1300" u="none" cap="none" strike="noStrike">
                <a:latin typeface="Barlow Medium"/>
                <a:ea typeface="Barlow Medium"/>
                <a:cs typeface="Barlow Medium"/>
                <a:sym typeface="Barlow Medium"/>
              </a:rPr>
              <a:t>rozvoj a vzdělávání SpS a oddílových trenérů</a:t>
            </a:r>
            <a:endParaRPr i="0" sz="1300" u="none" cap="none" strike="noStrike"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B8B00"/>
              </a:buClr>
              <a:buSzPts val="1300"/>
              <a:buFont typeface="Barlow Medium"/>
              <a:buChar char="●"/>
            </a:pPr>
            <a:r>
              <a:rPr i="0" lang="cs" sz="1300" u="none" cap="none" strike="noStrike">
                <a:latin typeface="Barlow Medium"/>
                <a:ea typeface="Barlow Medium"/>
                <a:cs typeface="Barlow Medium"/>
                <a:sym typeface="Barlow Medium"/>
              </a:rPr>
              <a:t>navýšení počtu regionálních závodů </a:t>
            </a:r>
            <a:endParaRPr i="0" sz="1300" u="none" cap="none" strike="noStrike"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B8B00"/>
              </a:buClr>
              <a:buSzPts val="1300"/>
              <a:buFont typeface="Barlow Medium"/>
              <a:buChar char="●"/>
            </a:pPr>
            <a:r>
              <a:rPr i="0" lang="cs" sz="1300" u="none" cap="none" strike="noStrike">
                <a:latin typeface="Barlow Medium"/>
                <a:ea typeface="Barlow Medium"/>
                <a:cs typeface="Barlow Medium"/>
                <a:sym typeface="Barlow Medium"/>
              </a:rPr>
              <a:t>efektivnější využití marketingového potenciálu</a:t>
            </a:r>
            <a:endParaRPr sz="1300">
              <a:latin typeface="Barlow"/>
              <a:ea typeface="Barlow"/>
              <a:cs typeface="Barlow"/>
              <a:sym typeface="Barlow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B8B00"/>
              </a:buClr>
              <a:buSzPts val="1300"/>
              <a:buFont typeface="Barlow Medium"/>
              <a:buChar char="●"/>
            </a:pPr>
            <a:r>
              <a:rPr i="0" lang="cs" sz="1300" u="none" cap="none" strike="noStrike">
                <a:latin typeface="Barlow Medium"/>
                <a:ea typeface="Barlow Medium"/>
                <a:cs typeface="Barlow Medium"/>
                <a:sym typeface="Barlow Medium"/>
              </a:rPr>
              <a:t>další rozvoj para lezení</a:t>
            </a:r>
            <a:endParaRPr sz="1300">
              <a:latin typeface="Barlow"/>
              <a:ea typeface="Barlow"/>
              <a:cs typeface="Barlow"/>
              <a:sym typeface="Barlow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B8B00"/>
              </a:buClr>
              <a:buSzPts val="1300"/>
              <a:buFont typeface="Barlow Medium"/>
              <a:buChar char="●"/>
            </a:pPr>
            <a:r>
              <a:rPr i="0" lang="cs" sz="1300" u="none" cap="none" strike="noStrike">
                <a:latin typeface="Barlow Medium"/>
                <a:ea typeface="Barlow Medium"/>
                <a:cs typeface="Barlow Medium"/>
                <a:sym typeface="Barlow Medium"/>
              </a:rPr>
              <a:t>zavedení interního informačního systému</a:t>
            </a:r>
            <a:endParaRPr sz="1300">
              <a:latin typeface="Barlow"/>
              <a:ea typeface="Barlow"/>
              <a:cs typeface="Barlow"/>
              <a:sym typeface="Barlow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B8B00"/>
              </a:buClr>
              <a:buSzPts val="1300"/>
              <a:buFont typeface="Barlow Medium"/>
              <a:buChar char="●"/>
            </a:pPr>
            <a:r>
              <a:rPr i="0" lang="cs" sz="1300" u="none" cap="none" strike="noStrike">
                <a:latin typeface="Barlow Medium"/>
                <a:ea typeface="Barlow Medium"/>
                <a:cs typeface="Barlow Medium"/>
                <a:sym typeface="Barlow Medium"/>
              </a:rPr>
              <a:t>koncepce mezinarodního soustředění v ČR</a:t>
            </a:r>
            <a:endParaRPr sz="1300">
              <a:latin typeface="Barlow"/>
              <a:ea typeface="Barlow"/>
              <a:cs typeface="Barlow"/>
              <a:sym typeface="Barlow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B8B00"/>
              </a:buClr>
              <a:buSzPts val="1300"/>
              <a:buFont typeface="Barlow Medium"/>
              <a:buChar char="●"/>
            </a:pPr>
            <a:r>
              <a:rPr i="0" lang="cs" sz="1300" u="none" cap="none" strike="noStrike">
                <a:latin typeface="Barlow Medium"/>
                <a:ea typeface="Barlow Medium"/>
                <a:cs typeface="Barlow Medium"/>
                <a:sym typeface="Barlow Medium"/>
              </a:rPr>
              <a:t>Pořádání mezinárodního závodu v kategorii U15</a:t>
            </a:r>
            <a:endParaRPr sz="1300">
              <a:latin typeface="Barlow"/>
              <a:ea typeface="Barlow"/>
              <a:cs typeface="Barlow"/>
              <a:sym typeface="Barlow"/>
            </a:endParaRPr>
          </a:p>
          <a:p>
            <a: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94737"/>
              </a:buClr>
              <a:buSzPts val="1300"/>
              <a:buFont typeface="Montserrat Medium"/>
              <a:buNone/>
            </a:pPr>
            <a:r>
              <a:t/>
            </a:r>
            <a:endParaRPr i="0" sz="1300" u="none" cap="none" strike="noStrike"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i="0" sz="1300" u="none" cap="none" strike="noStrike"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208" name="Google Shape;208;p22"/>
          <p:cNvSpPr txBox="1"/>
          <p:nvPr/>
        </p:nvSpPr>
        <p:spPr>
          <a:xfrm>
            <a:off x="451600" y="568675"/>
            <a:ext cx="72219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ROZVOJOVÉ SMĚRY</a:t>
            </a:r>
            <a:endParaRPr sz="24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"/>
          <p:cNvSpPr txBox="1"/>
          <p:nvPr/>
        </p:nvSpPr>
        <p:spPr>
          <a:xfrm>
            <a:off x="451600" y="568675"/>
            <a:ext cx="4003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SPORTOVNÍ LEZENÍ</a:t>
            </a:r>
            <a:endParaRPr sz="27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63" name="Google Shape;63;p3"/>
          <p:cNvSpPr txBox="1"/>
          <p:nvPr/>
        </p:nvSpPr>
        <p:spPr>
          <a:xfrm>
            <a:off x="713225" y="4143150"/>
            <a:ext cx="18183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16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OBTÍŽNOST</a:t>
            </a:r>
            <a:endParaRPr sz="1600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64" name="Google Shape;64;p3"/>
          <p:cNvSpPr txBox="1"/>
          <p:nvPr/>
        </p:nvSpPr>
        <p:spPr>
          <a:xfrm>
            <a:off x="3328700" y="4143150"/>
            <a:ext cx="18183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16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BOULDER</a:t>
            </a:r>
            <a:endParaRPr sz="1600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65" name="Google Shape;65;p3"/>
          <p:cNvSpPr txBox="1"/>
          <p:nvPr/>
        </p:nvSpPr>
        <p:spPr>
          <a:xfrm>
            <a:off x="5944175" y="4143150"/>
            <a:ext cx="18183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16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RYCHLOST</a:t>
            </a:r>
            <a:endParaRPr sz="1600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66" name="Google Shape;66;p3" title="P_NSA_26_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4" title="P_NSA_26_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4" title="P_NSA_26_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4"/>
          <p:cNvSpPr txBox="1"/>
          <p:nvPr/>
        </p:nvSpPr>
        <p:spPr>
          <a:xfrm>
            <a:off x="451600" y="568675"/>
            <a:ext cx="4003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ZÁVODNÍ</a:t>
            </a:r>
            <a:r>
              <a:rPr lang="cs" sz="27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 SKIALPINISMUS</a:t>
            </a:r>
            <a:endParaRPr sz="27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74" name="Google Shape;74;p4"/>
          <p:cNvSpPr txBox="1"/>
          <p:nvPr/>
        </p:nvSpPr>
        <p:spPr>
          <a:xfrm>
            <a:off x="279075" y="3628800"/>
            <a:ext cx="18183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16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SPRINT</a:t>
            </a:r>
            <a:endParaRPr sz="1600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75" name="Google Shape;75;p4"/>
          <p:cNvSpPr txBox="1"/>
          <p:nvPr/>
        </p:nvSpPr>
        <p:spPr>
          <a:xfrm>
            <a:off x="2452625" y="3628800"/>
            <a:ext cx="18183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16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INDIVIDUAL</a:t>
            </a:r>
            <a:endParaRPr sz="1600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76" name="Google Shape;76;p4"/>
          <p:cNvSpPr txBox="1"/>
          <p:nvPr/>
        </p:nvSpPr>
        <p:spPr>
          <a:xfrm>
            <a:off x="4572000" y="3628800"/>
            <a:ext cx="18183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16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VERTICAL</a:t>
            </a:r>
            <a:endParaRPr sz="1600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77" name="Google Shape;77;p4"/>
          <p:cNvSpPr txBox="1"/>
          <p:nvPr/>
        </p:nvSpPr>
        <p:spPr>
          <a:xfrm>
            <a:off x="6760050" y="3628800"/>
            <a:ext cx="18183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16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ŠTAFETA</a:t>
            </a:r>
            <a:endParaRPr sz="1600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5" title="P_NSA_26_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398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5"/>
          <p:cNvSpPr txBox="1"/>
          <p:nvPr/>
        </p:nvSpPr>
        <p:spPr>
          <a:xfrm>
            <a:off x="451600" y="568675"/>
            <a:ext cx="4003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ZÁVODNÍ LEDOLEZENÍ</a:t>
            </a:r>
            <a:endParaRPr sz="27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84" name="Google Shape;84;p5"/>
          <p:cNvSpPr txBox="1"/>
          <p:nvPr/>
        </p:nvSpPr>
        <p:spPr>
          <a:xfrm>
            <a:off x="1833625" y="4374950"/>
            <a:ext cx="18183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16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OBTÍŽNOST</a:t>
            </a:r>
            <a:endParaRPr sz="1600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85" name="Google Shape;85;p5"/>
          <p:cNvSpPr txBox="1"/>
          <p:nvPr/>
        </p:nvSpPr>
        <p:spPr>
          <a:xfrm>
            <a:off x="4767875" y="4374950"/>
            <a:ext cx="18183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16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RYCHLOST</a:t>
            </a:r>
            <a:endParaRPr sz="1600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6"/>
          <p:cNvSpPr txBox="1"/>
          <p:nvPr/>
        </p:nvSpPr>
        <p:spPr>
          <a:xfrm>
            <a:off x="1496400" y="1866000"/>
            <a:ext cx="6151200" cy="87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VYHODNOCENÍ SEZONY 2025</a:t>
            </a:r>
            <a:endParaRPr b="1" sz="35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ČESKÁ REPREZENTACE A TALENTOVANÁ MLÁDEŽ</a:t>
            </a:r>
            <a:endParaRPr sz="19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" name="Google Shape;95;p7"/>
          <p:cNvGraphicFramePr/>
          <p:nvPr/>
        </p:nvGraphicFramePr>
        <p:xfrm>
          <a:off x="396100" y="1843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{34A553BE-D3B8-4879-914D-D9132D119737}</a:tableStyleId>
              </a:tblPr>
              <a:tblGrid>
                <a:gridCol w="2128200"/>
                <a:gridCol w="1412000"/>
                <a:gridCol w="1106350"/>
              </a:tblGrid>
              <a:tr h="5074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1500" u="none" cap="none" strike="noStrike"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cs" sz="1500"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DOSPĚLÍ</a:t>
                      </a:r>
                      <a:endParaRPr sz="1500" u="none" cap="none" strike="noStrike"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162000" marB="91425" marR="91425" marL="91425">
                    <a:lnL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cs" sz="1500"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MLÁDEŽ</a:t>
                      </a:r>
                      <a:endParaRPr sz="1500" u="none" cap="none" strike="noStrike"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162000" marB="91425" marR="91425" marL="91425">
                    <a:lnL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74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cs" sz="1500" u="none" cap="none" strike="noStrike">
                          <a:solidFill>
                            <a:schemeClr val="dk1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SPORTOVNÍ LEZENÍ</a:t>
                      </a:r>
                      <a:endParaRPr sz="1500" u="none" cap="none" strike="noStrike"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162000" marB="91425" marR="91425" marL="91425">
                    <a:lnL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cs" sz="15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26</a:t>
                      </a:r>
                      <a:endParaRPr b="1" sz="15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162000" marB="91425" marR="91425" marL="91425">
                    <a:lnL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cs" sz="15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26</a:t>
                      </a:r>
                      <a:endParaRPr b="1" sz="15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162000" marB="91425" marR="91425" marL="91425">
                    <a:lnL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74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cs" sz="1500" u="none" cap="none" strike="noStrike"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SKIALPINISMUS</a:t>
                      </a:r>
                      <a:endParaRPr sz="1500" u="none" cap="none" strike="noStrike"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162000" marB="91425" marR="91425" marL="91425">
                    <a:lnL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cs" sz="15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4</a:t>
                      </a:r>
                      <a:endParaRPr b="1" sz="15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162000" marB="91425" marR="91425" marL="91425">
                    <a:lnL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cs" sz="15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4</a:t>
                      </a:r>
                      <a:endParaRPr b="1" sz="15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162000" marB="91425" marR="91425" marL="91425">
                    <a:lnL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74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cs" sz="1500" u="none" cap="none" strike="noStrike"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LEDOLEZENÍ</a:t>
                      </a:r>
                      <a:endParaRPr sz="1500" u="none" cap="none" strike="noStrike"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162000" marB="91425" marR="91425" marL="91425">
                    <a:lnL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cs" sz="15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5</a:t>
                      </a:r>
                      <a:endParaRPr b="1" sz="15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162000" marB="91425" marR="91425" marL="91425">
                    <a:lnL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cs" sz="1500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6</a:t>
                      </a:r>
                      <a:endParaRPr b="1" sz="15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162000" marB="91425" marR="91425" marL="91425">
                    <a:lnL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96" name="Google Shape;96;p7"/>
          <p:cNvSpPr txBox="1"/>
          <p:nvPr/>
        </p:nvSpPr>
        <p:spPr>
          <a:xfrm>
            <a:off x="451600" y="568675"/>
            <a:ext cx="4003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ČESKÁ REPREZENTACE</a:t>
            </a:r>
            <a:endParaRPr sz="27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" name="Google Shape;101;p8"/>
          <p:cNvGraphicFramePr/>
          <p:nvPr/>
        </p:nvGraphicFramePr>
        <p:xfrm>
          <a:off x="396100" y="1843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{34A553BE-D3B8-4879-914D-D9132D119737}</a:tableStyleId>
              </a:tblPr>
              <a:tblGrid>
                <a:gridCol w="2134700"/>
                <a:gridCol w="1308725"/>
                <a:gridCol w="1561475"/>
              </a:tblGrid>
              <a:tr h="262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1500" u="none" cap="none" strike="noStrike"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0" marR="91425" marL="91425">
                    <a:lnL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cs" sz="1500"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DOSPĚLÍ</a:t>
                      </a:r>
                      <a:endParaRPr sz="1500" u="none" cap="none" strike="noStrike"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162000" marB="0" marR="91425" marL="91425">
                    <a:lnL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cs" sz="1500"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MLÁDEŽ</a:t>
                      </a:r>
                      <a:endParaRPr sz="1500" u="none" cap="none" strike="noStrike"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162000" marB="0" marR="91425" marL="91425">
                    <a:lnL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t/>
                      </a:r>
                      <a:endParaRPr sz="600" u="none" cap="none" strike="noStrike"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cs" sz="1000" u="none" cap="none" strike="noStrike">
                          <a:latin typeface="Barlow Medium"/>
                          <a:ea typeface="Barlow Medium"/>
                          <a:cs typeface="Barlow Medium"/>
                          <a:sym typeface="Barlow Medium"/>
                        </a:rPr>
                        <a:t>SP, ME, EP, AMS,..</a:t>
                      </a:r>
                      <a:endParaRPr sz="1000" u="none" cap="none" strike="noStrike">
                        <a:latin typeface="Barlow Medium"/>
                        <a:ea typeface="Barlow Medium"/>
                        <a:cs typeface="Barlow Medium"/>
                        <a:sym typeface="Barlow Medium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cs" sz="1000" u="none" cap="none" strike="noStrike">
                          <a:latin typeface="Barlow Medium"/>
                          <a:ea typeface="Barlow Medium"/>
                          <a:cs typeface="Barlow Medium"/>
                          <a:sym typeface="Barlow Medium"/>
                        </a:rPr>
                        <a:t>MSM, MEM, EPM,..</a:t>
                      </a:r>
                      <a:endParaRPr sz="1000" u="none" cap="none" strike="noStrike">
                        <a:latin typeface="Barlow Medium"/>
                        <a:ea typeface="Barlow Medium"/>
                        <a:cs typeface="Barlow Medium"/>
                        <a:sym typeface="Barlow Medium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74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cs" sz="1500" u="none" cap="none" strike="noStrike">
                          <a:solidFill>
                            <a:schemeClr val="dk1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SPORTOVNÍ LEZENÍ</a:t>
                      </a:r>
                      <a:endParaRPr sz="1500" u="none" cap="none" strike="noStrike"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162000" marB="91425" marR="91425" marL="91425">
                    <a:lnL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cs" sz="15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22</a:t>
                      </a:r>
                      <a:endParaRPr b="1" sz="15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162000" marB="91425" marR="91425" marL="91425">
                    <a:lnL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cs" sz="15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12</a:t>
                      </a:r>
                      <a:endParaRPr b="1" sz="15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162000" marB="91425" marR="91425" marL="91425">
                    <a:lnL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74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cs" sz="1500" u="none" cap="none" strike="noStrike"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SKIALPINISMUS</a:t>
                      </a:r>
                      <a:endParaRPr sz="1500" u="none" cap="none" strike="noStrike"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162000" marB="91425" marR="91425" marL="91425">
                    <a:lnL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cs" sz="15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9</a:t>
                      </a:r>
                      <a:endParaRPr b="1" sz="15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162000" marB="91425" marR="91425" marL="91425">
                    <a:lnL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cs" sz="15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5</a:t>
                      </a:r>
                      <a:endParaRPr b="1" sz="15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162000" marB="91425" marR="91425" marL="91425">
                    <a:lnL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74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cs" sz="1500" u="none" cap="none" strike="noStrike"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LEDOLEZENÍ</a:t>
                      </a:r>
                      <a:endParaRPr sz="1500" u="none" cap="none" strike="noStrike"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162000" marB="91425" marR="91425" marL="91425">
                    <a:lnL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cs" sz="15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12</a:t>
                      </a:r>
                      <a:endParaRPr b="1" sz="15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162000" marB="91425" marR="91425" marL="91425">
                    <a:lnL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cs" sz="15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2</a:t>
                      </a:r>
                      <a:endParaRPr b="1" sz="15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162000" marB="91425" marR="91425" marL="91425">
                    <a:lnL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0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02" name="Google Shape;102;p8"/>
          <p:cNvSpPr txBox="1"/>
          <p:nvPr/>
        </p:nvSpPr>
        <p:spPr>
          <a:xfrm>
            <a:off x="451600" y="568675"/>
            <a:ext cx="4003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MEZINÁRODNÍ ZÁVODY</a:t>
            </a:r>
            <a:endParaRPr sz="27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" name="Google Shape;107;p9"/>
          <p:cNvGraphicFramePr/>
          <p:nvPr/>
        </p:nvGraphicFramePr>
        <p:xfrm>
          <a:off x="942504" y="222109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{34A553BE-D3B8-4879-914D-D9132D119737}</a:tableStyleId>
              </a:tblPr>
              <a:tblGrid>
                <a:gridCol w="2068225"/>
                <a:gridCol w="1033650"/>
                <a:gridCol w="1057700"/>
                <a:gridCol w="358850"/>
                <a:gridCol w="1010250"/>
                <a:gridCol w="1012500"/>
              </a:tblGrid>
              <a:tr h="5074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1500" u="none" cap="none" strike="noStrike"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cs" sz="1500" u="none" cap="none" strike="noStrike"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Medaile</a:t>
                      </a:r>
                      <a:endParaRPr sz="1500" u="none" cap="none" strike="noStrike"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162000" marB="91425" marR="91425" marL="91425">
                    <a:lnL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cs" sz="1500" u="none" cap="none" strike="noStrike"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TOP 10</a:t>
                      </a:r>
                      <a:endParaRPr sz="1500" u="none" cap="none" strike="noStrike"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162000" marB="91425" marR="91425" marL="91425">
                    <a:lnL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 u="none" cap="none" strike="noStrike"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162000" marB="91425" marR="91425" marL="91425">
                    <a:lnL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cs" sz="1500" u="none" cap="none" strike="noStrike"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Medaile</a:t>
                      </a:r>
                      <a:endParaRPr sz="1500" u="none" cap="none" strike="noStrike"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162000" marB="91425" marR="91425" marL="91425">
                    <a:lnL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cs" sz="1500" u="none" cap="none" strike="noStrike"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TOP 10</a:t>
                      </a:r>
                      <a:endParaRPr sz="1500" u="none" cap="none" strike="noStrike"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162000" marB="91425" marR="91425" marL="91425">
                    <a:lnL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74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cs" sz="1500" u="none" cap="none" strike="noStrike"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SPORTOVNÍ LEZENÍ</a:t>
                      </a:r>
                      <a:endParaRPr sz="1500" u="none" cap="none" strike="noStrike"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162000" marB="91425" marR="91425" marL="91425">
                    <a:lnL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cs" sz="15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3</a:t>
                      </a:r>
                      <a:endParaRPr b="1" sz="15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162000" marB="91425" marR="91425" marL="91425">
                    <a:lnL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cs" sz="15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47</a:t>
                      </a:r>
                      <a:endParaRPr b="1" sz="15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162000" marB="91425" marR="91425" marL="91425">
                    <a:lnL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5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162000" marB="91425" marR="91425" marL="91425">
                    <a:lnL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 sz="1500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15</a:t>
                      </a:r>
                      <a:endParaRPr b="1" sz="15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162000" marB="91425" marR="91425" marL="91425">
                    <a:lnL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 sz="1500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42</a:t>
                      </a:r>
                      <a:endParaRPr b="1" sz="15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162000" marB="91425" marR="91425" marL="91425">
                    <a:lnL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74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cs" sz="1500" u="none" cap="none" strike="noStrike"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SKIALPINISMUS</a:t>
                      </a:r>
                      <a:endParaRPr sz="1500" u="none" cap="none" strike="noStrike"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162000" marB="91425" marR="91425" marL="91425">
                    <a:lnL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cs" sz="15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8</a:t>
                      </a:r>
                      <a:endParaRPr b="1" sz="15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162000" marB="91425" marR="91425" marL="91425">
                    <a:lnL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cs" sz="15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12</a:t>
                      </a:r>
                      <a:endParaRPr b="1" sz="15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162000" marB="91425" marR="91425" marL="91425">
                    <a:lnL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5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162000" marB="91425" marR="91425" marL="91425">
                    <a:lnL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 sz="1500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4</a:t>
                      </a:r>
                      <a:endParaRPr b="1" sz="15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162000" marB="91425" marR="91425" marL="91425">
                    <a:lnL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 sz="1500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17</a:t>
                      </a:r>
                      <a:endParaRPr b="1" sz="15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162000" marB="91425" marR="91425" marL="91425">
                    <a:lnL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74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cs" sz="1500" u="none" cap="none" strike="noStrike"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LEDOLEZENÍ</a:t>
                      </a:r>
                      <a:endParaRPr sz="1500" u="none" cap="none" strike="noStrike"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162000" marB="91425" marR="91425" marL="91425">
                    <a:lnL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cs" sz="15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12</a:t>
                      </a:r>
                      <a:endParaRPr b="1" sz="15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162000" marB="91425" marR="91425" marL="91425">
                    <a:lnL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cs" sz="1500" u="none" cap="none" strike="noStrike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20</a:t>
                      </a:r>
                      <a:endParaRPr b="1" sz="15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162000" marB="91425" marR="91425" marL="91425">
                    <a:lnL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5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162000" marB="91425" marR="91425" marL="91425">
                    <a:lnL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 sz="1500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5</a:t>
                      </a:r>
                      <a:endParaRPr b="1" sz="15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162000" marB="91425" marR="91425" marL="91425">
                    <a:lnL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 sz="1500">
                          <a:solidFill>
                            <a:srgbClr val="CB8B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7</a:t>
                      </a:r>
                      <a:endParaRPr b="1" sz="1500" u="none" cap="none" strike="noStrike">
                        <a:solidFill>
                          <a:srgbClr val="CB8B0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162000" marB="91425" marR="91425" marL="91425">
                    <a:lnL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4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08" name="Google Shape;108;p9"/>
          <p:cNvSpPr txBox="1"/>
          <p:nvPr/>
        </p:nvSpPr>
        <p:spPr>
          <a:xfrm>
            <a:off x="3601017" y="1780786"/>
            <a:ext cx="922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Barlow SemiBold"/>
                <a:ea typeface="Barlow SemiBold"/>
                <a:cs typeface="Barlow SemiBold"/>
                <a:sym typeface="Barlow SemiBold"/>
              </a:rPr>
              <a:t>DOSPĚLÍ</a:t>
            </a:r>
            <a:endParaRPr i="0" sz="1400" u="none" cap="none" strike="noStrike">
              <a:solidFill>
                <a:srgbClr val="000000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109" name="Google Shape;109;p9"/>
          <p:cNvSpPr txBox="1"/>
          <p:nvPr/>
        </p:nvSpPr>
        <p:spPr>
          <a:xfrm>
            <a:off x="5989716" y="1780786"/>
            <a:ext cx="922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Barlow SemiBold"/>
                <a:ea typeface="Barlow SemiBold"/>
                <a:cs typeface="Barlow SemiBold"/>
                <a:sym typeface="Barlow SemiBold"/>
              </a:rPr>
              <a:t>MLÁDEŽ</a:t>
            </a:r>
            <a:endParaRPr i="0" sz="1400" u="none" cap="none" strike="noStrike">
              <a:solidFill>
                <a:srgbClr val="000000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110" name="Google Shape;110;p9"/>
          <p:cNvSpPr txBox="1"/>
          <p:nvPr/>
        </p:nvSpPr>
        <p:spPr>
          <a:xfrm>
            <a:off x="451600" y="568675"/>
            <a:ext cx="4003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MEZINÁRODNÍ ÚSPĚCHY</a:t>
            </a:r>
            <a:endParaRPr sz="27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