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comments+xml" PartName="/ppt/comments/comment2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presentation.main+xml" PartName="/ppt/presentation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binary" PartName="/ppt/metadata"/>
  <Override ContentType="application/vnd.openxmlformats-officedocument.presentationml.notesMaster+xml" PartName="/ppt/notesMasters/notesMaster1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</p:sldIdLst>
  <p:sldSz cy="5143500" cx="9144000"/>
  <p:notesSz cx="6858000" cy="9144000"/>
  <p:embeddedFontLst>
    <p:embeddedFont>
      <p:font typeface="Montserrat"/>
      <p:regular r:id="rId28"/>
      <p:bold r:id="rId29"/>
      <p:italic r:id="rId30"/>
      <p:boldItalic r:id="rId31"/>
    </p:embeddedFont>
    <p:embeddedFont>
      <p:font typeface="Barlow Medium"/>
      <p:regular r:id="rId32"/>
      <p:bold r:id="rId33"/>
      <p:italic r:id="rId34"/>
      <p:boldItalic r:id="rId35"/>
    </p:embeddedFont>
    <p:embeddedFont>
      <p:font typeface="Barlow SemiBold"/>
      <p:regular r:id="rId36"/>
      <p:bold r:id="rId37"/>
      <p:italic r:id="rId38"/>
      <p:boldItalic r:id="rId39"/>
    </p:embeddedFont>
    <p:embeddedFont>
      <p:font typeface="Oswald"/>
      <p:regular r:id="rId40"/>
      <p:bold r:id="rId41"/>
    </p:embeddedFont>
    <p:embeddedFont>
      <p:font typeface="Barlow"/>
      <p:regular r:id="rId42"/>
      <p:bold r:id="rId43"/>
      <p:italic r:id="rId44"/>
      <p:boldItalic r:id="rId4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:go="http://customooxmlschemas.google.com/" r:id="rId46" roundtripDataSignature="AMtx7mh5DXEdVtl6eiQruoYZzokOUOkDtA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Author clrIdx="0" id="0" initials="" lastIdx="2" name="Tomáš Fridrich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320EBB7B-3FF9-4C3E-A84C-DCC3F7B7D4B5}">
  <a:tblStyle styleId="{320EBB7B-3FF9-4C3E-A84C-DCC3F7B7D4B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  <a:tblStyle styleId="{3F224CBB-9747-461A-9A4C-F76F8D520366}" styleName="Table_1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Oswald-regular.fntdata"/><Relationship Id="rId20" Type="http://schemas.openxmlformats.org/officeDocument/2006/relationships/slide" Target="slides/slide13.xml"/><Relationship Id="rId42" Type="http://schemas.openxmlformats.org/officeDocument/2006/relationships/font" Target="fonts/Barlow-regular.fntdata"/><Relationship Id="rId41" Type="http://schemas.openxmlformats.org/officeDocument/2006/relationships/font" Target="fonts/Oswald-bold.fntdata"/><Relationship Id="rId22" Type="http://schemas.openxmlformats.org/officeDocument/2006/relationships/slide" Target="slides/slide15.xml"/><Relationship Id="rId44" Type="http://schemas.openxmlformats.org/officeDocument/2006/relationships/font" Target="fonts/Barlow-italic.fntdata"/><Relationship Id="rId21" Type="http://schemas.openxmlformats.org/officeDocument/2006/relationships/slide" Target="slides/slide14.xml"/><Relationship Id="rId43" Type="http://schemas.openxmlformats.org/officeDocument/2006/relationships/font" Target="fonts/Barlow-bold.fntdata"/><Relationship Id="rId24" Type="http://schemas.openxmlformats.org/officeDocument/2006/relationships/slide" Target="slides/slide17.xml"/><Relationship Id="rId46" Type="http://customschemas.google.com/relationships/presentationmetadata" Target="metadata"/><Relationship Id="rId23" Type="http://schemas.openxmlformats.org/officeDocument/2006/relationships/slide" Target="slides/slide16.xml"/><Relationship Id="rId45" Type="http://schemas.openxmlformats.org/officeDocument/2006/relationships/font" Target="fonts/Barlow-bold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font" Target="fonts/Montserrat-regular.fntdata"/><Relationship Id="rId27" Type="http://schemas.openxmlformats.org/officeDocument/2006/relationships/slide" Target="slides/slide20.xml"/><Relationship Id="rId5" Type="http://schemas.openxmlformats.org/officeDocument/2006/relationships/commentAuthors" Target="commentAuthors.xml"/><Relationship Id="rId6" Type="http://schemas.openxmlformats.org/officeDocument/2006/relationships/slideMaster" Target="slideMasters/slideMaster1.xml"/><Relationship Id="rId29" Type="http://schemas.openxmlformats.org/officeDocument/2006/relationships/font" Target="fonts/Montserrat-bold.fntdata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font" Target="fonts/Montserrat-boldItalic.fntdata"/><Relationship Id="rId30" Type="http://schemas.openxmlformats.org/officeDocument/2006/relationships/font" Target="fonts/Montserrat-italic.fntdata"/><Relationship Id="rId11" Type="http://schemas.openxmlformats.org/officeDocument/2006/relationships/slide" Target="slides/slide4.xml"/><Relationship Id="rId33" Type="http://schemas.openxmlformats.org/officeDocument/2006/relationships/font" Target="fonts/BarlowMedium-bold.fntdata"/><Relationship Id="rId10" Type="http://schemas.openxmlformats.org/officeDocument/2006/relationships/slide" Target="slides/slide3.xml"/><Relationship Id="rId32" Type="http://schemas.openxmlformats.org/officeDocument/2006/relationships/font" Target="fonts/BarlowMedium-regular.fntdata"/><Relationship Id="rId13" Type="http://schemas.openxmlformats.org/officeDocument/2006/relationships/slide" Target="slides/slide6.xml"/><Relationship Id="rId35" Type="http://schemas.openxmlformats.org/officeDocument/2006/relationships/font" Target="fonts/BarlowMedium-boldItalic.fntdata"/><Relationship Id="rId12" Type="http://schemas.openxmlformats.org/officeDocument/2006/relationships/slide" Target="slides/slide5.xml"/><Relationship Id="rId34" Type="http://schemas.openxmlformats.org/officeDocument/2006/relationships/font" Target="fonts/BarlowMedium-italic.fntdata"/><Relationship Id="rId15" Type="http://schemas.openxmlformats.org/officeDocument/2006/relationships/slide" Target="slides/slide8.xml"/><Relationship Id="rId37" Type="http://schemas.openxmlformats.org/officeDocument/2006/relationships/font" Target="fonts/BarlowSemiBold-bold.fntdata"/><Relationship Id="rId14" Type="http://schemas.openxmlformats.org/officeDocument/2006/relationships/slide" Target="slides/slide7.xml"/><Relationship Id="rId36" Type="http://schemas.openxmlformats.org/officeDocument/2006/relationships/font" Target="fonts/BarlowSemiBold-regular.fntdata"/><Relationship Id="rId17" Type="http://schemas.openxmlformats.org/officeDocument/2006/relationships/slide" Target="slides/slide10.xml"/><Relationship Id="rId39" Type="http://schemas.openxmlformats.org/officeDocument/2006/relationships/font" Target="fonts/BarlowSemiBold-boldItalic.fntdata"/><Relationship Id="rId16" Type="http://schemas.openxmlformats.org/officeDocument/2006/relationships/slide" Target="slides/slide9.xml"/><Relationship Id="rId38" Type="http://schemas.openxmlformats.org/officeDocument/2006/relationships/font" Target="fonts/BarlowSemiBold-italic.fntdata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" dt="2026-02-05T10:35:45.464">
    <p:pos x="6000" y="0"/>
    <p:text>@matej.gosman@horosvaz.cz 
Matěji, mám za to, že tento slide nebyl vůbec aktualizovaný...
Celkový počet jsem upravoval já, zbytek čísel nesedí</p:text>
    <p:extLst>
      <p:ext uri="{C676402C-5697-4E1C-873F-D02D1690AC5C}">
        <p15:threadingInfo timeZoneBias="0"/>
      </p:ext>
      <p:ext uri="http://customooxmlschemas.google.com/">
        <go:slidesCustomData xmlns:go="http://customooxmlschemas.google.com/" commentPostId="AAABy09uFEY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2" dt="2026-02-05T10:36:24.065">
    <p:pos x="6000" y="0"/>
    <p:text>@matej.gosman@horosvaz.cz
Matěji, mám za to, že tento slide nebyl vůbec aktualizovaný... o jakém postupu do finále u AO v 2025 píšeš?!?</p:text>
    <p:extLst>
      <p:ext uri="{C676402C-5697-4E1C-873F-D02D1690AC5C}">
        <p15:threadingInfo timeZoneBias="0"/>
      </p:ext>
      <p:ext uri="http://customooxmlschemas.google.com/">
        <go:slidesCustomData xmlns:go="http://customooxmlschemas.google.com/" commentPostId="AAABy09uFEc"/>
      </p:ext>
    </p:extLs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" name="Google Shape;5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6" name="Google Shape;116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0" name="Google Shape;120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9" name="Google Shape;129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1" name="Google Shape;141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0" name="Google Shape;150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4" name="Google Shape;164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0" name="Google Shape;170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6" name="Google Shape;176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2" name="Google Shape;182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9" name="Google Shape;189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" name="Google Shape;58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5" name="Google Shape;195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" name="Google Shape;64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2" name="Google Shape;72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8" name="Google Shape;78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c32e34f296_2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c32e34f296_2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c32e34f296_2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3c32e34f296_2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c32e34f296_2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3c32e34f296_2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c32e34f296_2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c32e34f296_2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1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0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30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" name="Google Shape;15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" name="Google Shape;16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9" name="Google Shape;19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24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24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6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26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7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8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28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2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28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9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4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comments" Target="../comments/comment1.xml"/><Relationship Id="rId4" Type="http://schemas.openxmlformats.org/officeDocument/2006/relationships/image" Target="../media/image18.jpg"/><Relationship Id="rId5" Type="http://schemas.openxmlformats.org/officeDocument/2006/relationships/image" Target="../media/image7.png"/><Relationship Id="rId6" Type="http://schemas.openxmlformats.org/officeDocument/2006/relationships/image" Target="../media/image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comments" Target="../comments/comment2.xml"/><Relationship Id="rId4" Type="http://schemas.openxmlformats.org/officeDocument/2006/relationships/image" Target="../media/image18.jpg"/><Relationship Id="rId5" Type="http://schemas.openxmlformats.org/officeDocument/2006/relationships/image" Target="../media/image4.png"/><Relationship Id="rId6" Type="http://schemas.openxmlformats.org/officeDocument/2006/relationships/image" Target="../media/image7.png"/><Relationship Id="rId7" Type="http://schemas.openxmlformats.org/officeDocument/2006/relationships/image" Target="../media/image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jpg"/><Relationship Id="rId4" Type="http://schemas.openxmlformats.org/officeDocument/2006/relationships/image" Target="../media/image14.png"/><Relationship Id="rId5" Type="http://schemas.openxmlformats.org/officeDocument/2006/relationships/image" Target="../media/image9.jpg"/><Relationship Id="rId6" Type="http://schemas.openxmlformats.org/officeDocument/2006/relationships/image" Target="../media/image1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7.png"/><Relationship Id="rId4" Type="http://schemas.openxmlformats.org/officeDocument/2006/relationships/image" Target="../media/image11.jpg"/><Relationship Id="rId5" Type="http://schemas.openxmlformats.org/officeDocument/2006/relationships/image" Target="../media/image20.jpg"/><Relationship Id="rId6" Type="http://schemas.openxmlformats.org/officeDocument/2006/relationships/image" Target="../media/image13.jpg"/><Relationship Id="rId7" Type="http://schemas.openxmlformats.org/officeDocument/2006/relationships/image" Target="../media/image17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8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1.jpg"/><Relationship Id="rId4" Type="http://schemas.openxmlformats.org/officeDocument/2006/relationships/image" Target="../media/image2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8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3.png"/><Relationship Id="rId4" Type="http://schemas.openxmlformats.org/officeDocument/2006/relationships/image" Target="../media/image2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0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8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7.jpg"/><Relationship Id="rId4" Type="http://schemas.openxmlformats.org/officeDocument/2006/relationships/image" Target="../media/image25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8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jpg"/><Relationship Id="rId4" Type="http://schemas.openxmlformats.org/officeDocument/2006/relationships/image" Target="../media/image2.png"/><Relationship Id="rId5" Type="http://schemas.openxmlformats.org/officeDocument/2006/relationships/image" Target="../media/image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Relationship Id="rId4" Type="http://schemas.openxmlformats.org/officeDocument/2006/relationships/image" Target="../media/image2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"/>
          <p:cNvSpPr txBox="1"/>
          <p:nvPr/>
        </p:nvSpPr>
        <p:spPr>
          <a:xfrm>
            <a:off x="2080175" y="694125"/>
            <a:ext cx="1352100" cy="47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55" name="Google Shape;55;p1"/>
          <p:cNvSpPr txBox="1"/>
          <p:nvPr/>
        </p:nvSpPr>
        <p:spPr>
          <a:xfrm>
            <a:off x="3319625" y="424650"/>
            <a:ext cx="5700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7AA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4">
            <a:alphaModFix/>
          </a:blip>
          <a:stretch>
            <a:fillRect/>
          </a:stretch>
        </a:blipFill>
      </p:bgPr>
    </p:bg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8"/>
          <p:cNvSpPr txBox="1"/>
          <p:nvPr/>
        </p:nvSpPr>
        <p:spPr>
          <a:xfrm>
            <a:off x="756475" y="2498125"/>
            <a:ext cx="4389900" cy="18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cs" sz="15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INSTAGRAM</a:t>
            </a:r>
            <a:r>
              <a:rPr i="0" lang="cs" sz="15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cs" sz="15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8 151 sledujících  (</a:t>
            </a:r>
            <a:r>
              <a:rPr lang="cs" sz="1200">
                <a:solidFill>
                  <a:srgbClr val="0A0A0A"/>
                </a:solidFill>
                <a:highlight>
                  <a:srgbClr val="FFFFFF"/>
                </a:highlight>
                <a:latin typeface="Barlow"/>
                <a:ea typeface="Barlow"/>
                <a:cs typeface="Barlow"/>
                <a:sym typeface="Barlow"/>
              </a:rPr>
              <a:t>↑</a:t>
            </a:r>
            <a:r>
              <a:rPr lang="cs" sz="15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2 401)</a:t>
            </a:r>
            <a:endParaRPr i="0" sz="1500" u="none" cap="none" strike="noStrike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i="0" lang="cs" sz="13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  <a:extLst>
                  <a:ext uri="http://customooxmlschemas.google.com/">
                    <go:slidesCustomData xmlns:go="http://customooxmlschemas.google.com/" textRoundtripDataId="0"/>
                  </a:ext>
                </a:extLst>
              </a:rPr>
              <a:t>D</a:t>
            </a:r>
            <a:r>
              <a:rPr i="0" lang="cs" sz="13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  <a:extLst>
                  <a:ext uri="http://customooxmlschemas.google.com/">
                    <go:slidesCustomData xmlns:go="http://customooxmlschemas.google.com/" textRoundtripDataId="1"/>
                  </a:ext>
                </a:extLst>
              </a:rPr>
              <a:t>osah: </a:t>
            </a:r>
            <a:r>
              <a:rPr b="1" i="0" lang="cs" sz="1300" u="none" cap="none" strike="noStrike">
                <a:solidFill>
                  <a:srgbClr val="007A9F"/>
                </a:solidFill>
                <a:latin typeface="Barlow"/>
                <a:ea typeface="Barlow"/>
                <a:cs typeface="Barlow"/>
                <a:sym typeface="Barlow"/>
                <a:extLst>
                  <a:ext uri="http://customooxmlschemas.google.com/">
                    <go:slidesCustomData xmlns:go="http://customooxmlschemas.google.com/" textRoundtripDataId="2"/>
                  </a:ext>
                </a:extLst>
              </a:rPr>
              <a:t>955 906</a:t>
            </a:r>
            <a:endParaRPr b="1" i="0" sz="1300" u="none" cap="none" strike="noStrike">
              <a:solidFill>
                <a:srgbClr val="007A9F"/>
              </a:solidFill>
              <a:latin typeface="Barlow"/>
              <a:ea typeface="Barlow"/>
              <a:cs typeface="Barlow"/>
              <a:sym typeface="Barlow"/>
              <a:extLst>
                <a:ext uri="http://customooxmlschemas.google.com/">
                  <go:slidesCustomData xmlns:go="http://customooxmlschemas.google.com/" textRoundtripDataId="3"/>
                </a:ext>
              </a:extLst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i="0" lang="cs" sz="13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  <a:extLst>
                  <a:ext uri="http://customooxmlschemas.google.com/">
                    <go:slidesCustomData xmlns:go="http://customooxmlschemas.google.com/" textRoundtripDataId="4"/>
                  </a:ext>
                </a:extLst>
              </a:rPr>
              <a:t>Interakce:</a:t>
            </a:r>
            <a:r>
              <a:rPr i="0" lang="cs" sz="1300" u="none" cap="none" strike="noStrike">
                <a:solidFill>
                  <a:srgbClr val="595959"/>
                </a:solidFill>
                <a:latin typeface="Barlow"/>
                <a:ea typeface="Barlow"/>
                <a:cs typeface="Barlow"/>
                <a:sym typeface="Barlow"/>
                <a:extLst>
                  <a:ext uri="http://customooxmlschemas.google.com/">
                    <go:slidesCustomData xmlns:go="http://customooxmlschemas.google.com/" textRoundtripDataId="5"/>
                  </a:ext>
                </a:extLst>
              </a:rPr>
              <a:t> </a:t>
            </a:r>
            <a:r>
              <a:rPr b="1" i="0" lang="cs" sz="1300" u="none" cap="none" strike="noStrike">
                <a:solidFill>
                  <a:srgbClr val="007A9F"/>
                </a:solidFill>
                <a:latin typeface="Barlow"/>
                <a:ea typeface="Barlow"/>
                <a:cs typeface="Barlow"/>
                <a:sym typeface="Barlow"/>
                <a:extLst>
                  <a:ext uri="http://customooxmlschemas.google.com/">
                    <go:slidesCustomData xmlns:go="http://customooxmlschemas.google.com/" textRoundtripDataId="6"/>
                  </a:ext>
                </a:extLst>
              </a:rPr>
              <a:t>154 400</a:t>
            </a:r>
            <a:endParaRPr b="1" i="0" sz="1300" u="none" cap="none" strike="noStrike">
              <a:solidFill>
                <a:srgbClr val="007A9F"/>
              </a:solidFill>
              <a:latin typeface="Barlow"/>
              <a:ea typeface="Barlow"/>
              <a:cs typeface="Barlow"/>
              <a:sym typeface="Barlow"/>
              <a:extLst>
                <a:ext uri="http://customooxmlschemas.google.com/">
                  <go:slidesCustomData xmlns:go="http://customooxmlschemas.google.com/" textRoundtripDataId="7"/>
                </a:ext>
              </a:extLst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i="0" lang="cs" sz="13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  <a:extLst>
                  <a:ext uri="http://customooxmlschemas.google.com/">
                    <go:slidesCustomData xmlns:go="http://customooxmlschemas.google.com/" textRoundtripDataId="8"/>
                  </a:ext>
                </a:extLst>
              </a:rPr>
              <a:t>Click Through: </a:t>
            </a:r>
            <a:r>
              <a:rPr b="1" i="0" lang="cs" sz="1300" u="none" cap="none" strike="noStrike">
                <a:solidFill>
                  <a:srgbClr val="007A9F"/>
                </a:solidFill>
                <a:latin typeface="Barlow"/>
                <a:ea typeface="Barlow"/>
                <a:cs typeface="Barlow"/>
                <a:sym typeface="Barlow"/>
                <a:extLst>
                  <a:ext uri="http://customooxmlschemas.google.com/">
                    <go:slidesCustomData xmlns:go="http://customooxmlschemas.google.com/" textRoundtripDataId="9"/>
                  </a:ext>
                </a:extLst>
              </a:rPr>
              <a:t>11 400</a:t>
            </a:r>
            <a:endParaRPr b="1" i="0" sz="1300" u="none" cap="none" strike="noStrike">
              <a:solidFill>
                <a:srgbClr val="007A9F"/>
              </a:solidFill>
              <a:latin typeface="Barlow"/>
              <a:ea typeface="Barlow"/>
              <a:cs typeface="Barlow"/>
              <a:sym typeface="Barlow"/>
              <a:extLst>
                <a:ext uri="http://customooxmlschemas.google.com/">
                  <go:slidesCustomData xmlns:go="http://customooxmlschemas.google.com/" textRoundtripDataId="10"/>
                </a:ext>
              </a:extLst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i="0" lang="cs" sz="13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  <a:extLst>
                  <a:ext uri="http://customooxmlschemas.google.com/">
                    <go:slidesCustomData xmlns:go="http://customooxmlschemas.google.com/" textRoundtripDataId="11"/>
                  </a:ext>
                </a:extLst>
              </a:rPr>
              <a:t>Návštěvnost profilu: </a:t>
            </a:r>
            <a:r>
              <a:rPr b="1" i="0" lang="cs" sz="1300" u="none" cap="none" strike="noStrike">
                <a:solidFill>
                  <a:srgbClr val="007A9F"/>
                </a:solidFill>
                <a:latin typeface="Barlow"/>
                <a:ea typeface="Barlow"/>
                <a:cs typeface="Barlow"/>
                <a:sym typeface="Barlow"/>
                <a:extLst>
                  <a:ext uri="http://customooxmlschemas.google.com/">
                    <go:slidesCustomData xmlns:go="http://customooxmlschemas.google.com/" textRoundtripDataId="12"/>
                  </a:ext>
                </a:extLst>
              </a:rPr>
              <a:t>36 500</a:t>
            </a:r>
            <a:endParaRPr b="1" sz="15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123" name="Google Shape;123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56475" y="1800875"/>
            <a:ext cx="595506" cy="59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429005" y="1800875"/>
            <a:ext cx="595500" cy="59345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8"/>
          <p:cNvSpPr txBox="1"/>
          <p:nvPr/>
        </p:nvSpPr>
        <p:spPr>
          <a:xfrm>
            <a:off x="451600" y="380325"/>
            <a:ext cx="48027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2700">
                <a:solidFill>
                  <a:srgbClr val="007AA0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SOCIÁLNÍ SÍTĚ </a:t>
            </a:r>
            <a:br>
              <a:rPr lang="cs" sz="2700">
                <a:solidFill>
                  <a:srgbClr val="007AA0"/>
                </a:solidFill>
                <a:latin typeface="Barlow SemiBold"/>
                <a:ea typeface="Barlow SemiBold"/>
                <a:cs typeface="Barlow SemiBold"/>
                <a:sym typeface="Barlow SemiBold"/>
              </a:rPr>
            </a:br>
            <a:r>
              <a:rPr lang="cs" sz="1100">
                <a:solidFill>
                  <a:srgbClr val="007AA0"/>
                </a:solidFill>
                <a:latin typeface="Barlow Medium"/>
                <a:ea typeface="Barlow Medium"/>
                <a:cs typeface="Barlow Medium"/>
                <a:sym typeface="Barlow Medium"/>
              </a:rPr>
              <a:t>@WORLDCLIMBINGSERIESPRAGUE </a:t>
            </a:r>
            <a:endParaRPr sz="1100">
              <a:solidFill>
                <a:srgbClr val="007AA0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sp>
        <p:nvSpPr>
          <p:cNvPr id="126" name="Google Shape;126;p8"/>
          <p:cNvSpPr txBox="1"/>
          <p:nvPr/>
        </p:nvSpPr>
        <p:spPr>
          <a:xfrm>
            <a:off x="4429000" y="2498125"/>
            <a:ext cx="4389900" cy="329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cs" sz="15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FACEBOOK</a:t>
            </a:r>
            <a:r>
              <a:rPr i="0" lang="cs" sz="15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cs" sz="15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1 100 </a:t>
            </a:r>
            <a:r>
              <a:rPr i="0" lang="cs" sz="15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sledujícíc</a:t>
            </a:r>
            <a:r>
              <a:rPr lang="cs" sz="15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h</a:t>
            </a:r>
            <a:endParaRPr sz="15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i="0" lang="cs" sz="13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Dosah:</a:t>
            </a:r>
            <a:r>
              <a:rPr i="0" lang="cs" sz="1300" u="none" cap="none" strike="noStrike">
                <a:solidFill>
                  <a:srgbClr val="595959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b="1" i="0" lang="cs" sz="1300" u="none" cap="none" strike="noStrike">
                <a:solidFill>
                  <a:srgbClr val="007A9F"/>
                </a:solidFill>
                <a:latin typeface="Barlow"/>
                <a:ea typeface="Barlow"/>
                <a:cs typeface="Barlow"/>
                <a:sym typeface="Barlow"/>
              </a:rPr>
              <a:t>436 423</a:t>
            </a:r>
            <a:endParaRPr b="1" i="0" sz="1300" u="none" cap="none" strike="noStrike">
              <a:solidFill>
                <a:srgbClr val="007A9F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i="0" lang="cs" sz="13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Interakce:</a:t>
            </a:r>
            <a:r>
              <a:rPr i="0" lang="cs" sz="1300" u="none" cap="none" strike="noStrike">
                <a:solidFill>
                  <a:srgbClr val="595959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b="1" i="0" lang="cs" sz="1300" u="none" cap="none" strike="noStrike">
                <a:solidFill>
                  <a:srgbClr val="007A9F"/>
                </a:solidFill>
                <a:latin typeface="Barlow"/>
                <a:ea typeface="Barlow"/>
                <a:cs typeface="Barlow"/>
                <a:sym typeface="Barlow"/>
              </a:rPr>
              <a:t>3 644</a:t>
            </a:r>
            <a:endParaRPr b="1" i="0" sz="1300" u="none" cap="none" strike="noStrike">
              <a:solidFill>
                <a:srgbClr val="007A9F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i="0" lang="cs" sz="13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Click Through:</a:t>
            </a:r>
            <a:r>
              <a:rPr i="0" lang="cs" sz="1300" u="none" cap="none" strike="noStrike">
                <a:solidFill>
                  <a:srgbClr val="595959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b="1" i="0" lang="cs" sz="1300" u="none" cap="none" strike="noStrike">
                <a:solidFill>
                  <a:srgbClr val="007A9F"/>
                </a:solidFill>
                <a:latin typeface="Barlow"/>
                <a:ea typeface="Barlow"/>
                <a:cs typeface="Barlow"/>
                <a:sym typeface="Barlow"/>
              </a:rPr>
              <a:t>14 600</a:t>
            </a:r>
            <a:endParaRPr i="0" sz="1800" u="none" cap="none" strike="noStrike">
              <a:solidFill>
                <a:srgbClr val="595959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i="0" lang="cs" sz="13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Návštěvnost profilu</a:t>
            </a:r>
            <a:r>
              <a:rPr i="0" lang="cs" sz="1300" u="none" cap="none" strike="noStrike">
                <a:solidFill>
                  <a:srgbClr val="595959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b="1" i="0" lang="cs" sz="1300" u="none" cap="none" strike="noStrike">
                <a:solidFill>
                  <a:srgbClr val="007A9F"/>
                </a:solidFill>
                <a:latin typeface="Barlow"/>
                <a:ea typeface="Barlow"/>
                <a:cs typeface="Barlow"/>
                <a:sym typeface="Barlow"/>
              </a:rPr>
              <a:t>20 300</a:t>
            </a:r>
            <a:endParaRPr b="1" i="0" sz="1300" u="none" cap="none" strike="noStrike">
              <a:solidFill>
                <a:srgbClr val="007A9F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4">
            <a:alphaModFix/>
          </a:blip>
          <a:stretch>
            <a:fillRect/>
          </a:stretch>
        </a:blipFill>
      </p:bgPr>
    </p:bg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9"/>
          <p:cNvSpPr/>
          <p:nvPr/>
        </p:nvSpPr>
        <p:spPr>
          <a:xfrm rot="-1254188">
            <a:off x="7451063" y="3737606"/>
            <a:ext cx="707140" cy="196456"/>
          </a:xfrm>
          <a:prstGeom prst="triangle">
            <a:avLst>
              <a:gd fmla="val 50000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9"/>
          <p:cNvSpPr txBox="1"/>
          <p:nvPr/>
        </p:nvSpPr>
        <p:spPr>
          <a:xfrm>
            <a:off x="6634938" y="2251100"/>
            <a:ext cx="2190300" cy="202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cs" sz="15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YOUTUBE </a:t>
            </a:r>
            <a:endParaRPr b="1" i="0" sz="1500" u="none" cap="none" strike="noStrike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i="0" lang="cs" sz="13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Video z SP v Praze: </a:t>
            </a:r>
            <a:endParaRPr i="0" sz="1300" u="none" cap="none" strike="noStrike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i="0" lang="cs" sz="13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380 000+ shlédnutí </a:t>
            </a:r>
            <a:endParaRPr i="0" sz="1300" u="none" cap="none" strike="noStrike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i="0" lang="cs" sz="1300" u="none" cap="none" strike="noStrike">
                <a:solidFill>
                  <a:schemeClr val="dk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11,5+ milionu </a:t>
            </a:r>
            <a:r>
              <a:rPr i="0" lang="cs" sz="1300" u="none" cap="none" strike="noStrike">
                <a:solidFill>
                  <a:schemeClr val="dk1"/>
                </a:solidFill>
                <a:latin typeface="Barlow SemiBold"/>
                <a:ea typeface="Barlow SemiBold"/>
                <a:cs typeface="Barlow SemiBold"/>
                <a:sym typeface="Barlow SemiBold"/>
                <a:extLst>
                  <a:ext uri="http://customooxmlschemas.google.com/">
                    <go:slidesCustomData xmlns:go="http://customooxmlschemas.google.com/" textRoundtripDataId="13"/>
                  </a:ext>
                </a:extLst>
              </a:rPr>
              <a:t>impresí</a:t>
            </a:r>
            <a:r>
              <a:rPr i="0" lang="cs" sz="1300" u="none" cap="none" strike="noStrike">
                <a:solidFill>
                  <a:schemeClr val="dk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 </a:t>
            </a:r>
            <a:endParaRPr i="0" sz="1300" u="none" cap="none" strike="noStrike">
              <a:solidFill>
                <a:schemeClr val="dk1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i="0" lang="cs" sz="13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10 500+ likes</a:t>
            </a:r>
            <a:endParaRPr i="0" sz="1500" u="none" cap="none" strike="noStrike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33" name="Google Shape;133;p9"/>
          <p:cNvSpPr txBox="1"/>
          <p:nvPr/>
        </p:nvSpPr>
        <p:spPr>
          <a:xfrm>
            <a:off x="318763" y="2280200"/>
            <a:ext cx="3041700" cy="186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cs" sz="15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INSTAGRAM </a:t>
            </a:r>
            <a:endParaRPr b="1" i="0" sz="1500" u="none" cap="none" strike="noStrike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i="0" lang="cs" sz="13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3x závěrečný příspěvek: </a:t>
            </a:r>
            <a:endParaRPr i="0" sz="1300" u="none" cap="none" strike="noStrike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i="0" lang="cs" sz="13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Finální shrnutí – </a:t>
            </a:r>
            <a:r>
              <a:rPr i="0" lang="cs" sz="1300" u="none" cap="none" strike="noStrike">
                <a:solidFill>
                  <a:schemeClr val="dk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dosah 280 045+</a:t>
            </a:r>
            <a:endParaRPr i="0" sz="1300" u="none" cap="none" strike="noStrike">
              <a:solidFill>
                <a:schemeClr val="dk1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i="0" lang="cs" sz="13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Vyhlášení – </a:t>
            </a:r>
            <a:r>
              <a:rPr i="0" lang="cs" sz="1300" u="none" cap="none" strike="noStrike">
                <a:solidFill>
                  <a:schemeClr val="dk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dosah 224 981+</a:t>
            </a:r>
            <a:endParaRPr i="0" sz="1300" u="none" cap="none" strike="noStrike">
              <a:solidFill>
                <a:schemeClr val="dk1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i="0" lang="cs" sz="13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Postup do finále – </a:t>
            </a:r>
            <a:r>
              <a:rPr i="0" lang="cs" sz="1300" u="none" cap="none" strike="noStrike">
                <a:solidFill>
                  <a:schemeClr val="dk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dosah 249 860+</a:t>
            </a:r>
            <a:endParaRPr i="0" sz="1500" u="none" cap="none" strike="noStrike">
              <a:solidFill>
                <a:schemeClr val="dk1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</p:txBody>
      </p:sp>
      <p:sp>
        <p:nvSpPr>
          <p:cNvPr id="134" name="Google Shape;134;p9"/>
          <p:cNvSpPr txBox="1"/>
          <p:nvPr/>
        </p:nvSpPr>
        <p:spPr>
          <a:xfrm>
            <a:off x="3466688" y="2251100"/>
            <a:ext cx="3738900" cy="192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cs" sz="15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FACEBOOK </a:t>
            </a:r>
            <a:endParaRPr b="1" i="0" sz="1500" u="none" cap="none" strike="noStrike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i="0" lang="cs" sz="13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3 závěrečné příspěvky: </a:t>
            </a:r>
            <a:endParaRPr i="0" sz="1300" u="none" cap="none" strike="noStrike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i="0" lang="cs" sz="13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Finální shrnutí – </a:t>
            </a:r>
            <a:r>
              <a:rPr i="0" lang="cs" sz="1300" u="none" cap="none" strike="noStrike">
                <a:solidFill>
                  <a:schemeClr val="dk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dosah 387 017+</a:t>
            </a:r>
            <a:endParaRPr i="0" sz="1300" u="none" cap="none" strike="noStrike">
              <a:solidFill>
                <a:schemeClr val="dk1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i="0" lang="cs" sz="13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Vyhlášení – </a:t>
            </a:r>
            <a:r>
              <a:rPr i="0" lang="cs" sz="1300" u="none" cap="none" strike="noStrike">
                <a:solidFill>
                  <a:schemeClr val="dk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dosah 88 328+</a:t>
            </a:r>
            <a:endParaRPr i="0" sz="1300" u="none" cap="none" strike="noStrike">
              <a:solidFill>
                <a:schemeClr val="dk1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i="0" lang="cs" sz="13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Postup do finále – </a:t>
            </a:r>
            <a:r>
              <a:rPr i="0" lang="cs" sz="1300" u="none" cap="none" strike="noStrike">
                <a:solidFill>
                  <a:schemeClr val="dk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dosah 521 862+</a:t>
            </a:r>
            <a:endParaRPr i="0" sz="1500" u="none" cap="none" strike="noStrike">
              <a:solidFill>
                <a:schemeClr val="dk1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</p:txBody>
      </p:sp>
      <p:pic>
        <p:nvPicPr>
          <p:cNvPr id="135" name="Google Shape;135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28301" y="1584600"/>
            <a:ext cx="853325" cy="59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41151" y="1584600"/>
            <a:ext cx="595506" cy="59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562313" y="1584600"/>
            <a:ext cx="595500" cy="593450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9"/>
          <p:cNvSpPr txBox="1"/>
          <p:nvPr/>
        </p:nvSpPr>
        <p:spPr>
          <a:xfrm>
            <a:off x="451600" y="380325"/>
            <a:ext cx="48027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2700">
                <a:solidFill>
                  <a:srgbClr val="007AA0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SOCIÁLNÍ SÍTĚ</a:t>
            </a:r>
            <a:br>
              <a:rPr lang="cs" sz="2700">
                <a:solidFill>
                  <a:srgbClr val="007AA0"/>
                </a:solidFill>
                <a:latin typeface="Barlow SemiBold"/>
                <a:ea typeface="Barlow SemiBold"/>
                <a:cs typeface="Barlow SemiBold"/>
                <a:sym typeface="Barlow SemiBold"/>
              </a:rPr>
            </a:br>
            <a:r>
              <a:rPr lang="cs" sz="1100">
                <a:solidFill>
                  <a:srgbClr val="007AA0"/>
                </a:solidFill>
                <a:latin typeface="Barlow Medium"/>
                <a:ea typeface="Barlow Medium"/>
                <a:cs typeface="Barlow Medium"/>
                <a:sym typeface="Barlow Medium"/>
              </a:rPr>
              <a:t>@ADAM.ONDRA</a:t>
            </a:r>
            <a:endParaRPr sz="1100">
              <a:solidFill>
                <a:srgbClr val="007AA0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0"/>
          <p:cNvSpPr txBox="1"/>
          <p:nvPr/>
        </p:nvSpPr>
        <p:spPr>
          <a:xfrm>
            <a:off x="451600" y="2161150"/>
            <a:ext cx="4289400" cy="10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56082"/>
              </a:buClr>
              <a:buSzPts val="1500"/>
              <a:buFont typeface="Barlow Medium"/>
              <a:buChar char="●"/>
            </a:pPr>
            <a:r>
              <a:rPr lang="cs" sz="15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SÍŤ CLV, BILLBOARDY, LED OBRAZOVKY</a:t>
            </a:r>
            <a:endParaRPr sz="1500">
              <a:solidFill>
                <a:schemeClr val="dk1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56082"/>
              </a:buClr>
              <a:buSzPts val="1500"/>
              <a:buFont typeface="Barlow Medium"/>
              <a:buChar char="●"/>
            </a:pPr>
            <a:r>
              <a:rPr lang="cs" sz="15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REKLAMA V TIŠTĚNÝCH MÉDIÍCH</a:t>
            </a:r>
            <a:endParaRPr sz="1500">
              <a:solidFill>
                <a:schemeClr val="dk1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56082"/>
              </a:buClr>
              <a:buSzPts val="1500"/>
              <a:buFont typeface="Barlow Medium"/>
              <a:buChar char="●"/>
            </a:pPr>
            <a:r>
              <a:rPr lang="cs" sz="15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LOGA NA WEBU </a:t>
            </a:r>
            <a:endParaRPr sz="1500">
              <a:solidFill>
                <a:schemeClr val="dk1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500">
              <a:solidFill>
                <a:schemeClr val="dk1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sz="1500">
              <a:solidFill>
                <a:schemeClr val="dk1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sp>
        <p:nvSpPr>
          <p:cNvPr id="144" name="Google Shape;144;p10"/>
          <p:cNvSpPr txBox="1"/>
          <p:nvPr/>
        </p:nvSpPr>
        <p:spPr>
          <a:xfrm>
            <a:off x="451600" y="380325"/>
            <a:ext cx="48027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2700">
                <a:solidFill>
                  <a:srgbClr val="007AA0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PROPAGACE</a:t>
            </a:r>
            <a:endParaRPr sz="2700">
              <a:solidFill>
                <a:srgbClr val="007AA0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</p:txBody>
      </p:sp>
      <p:pic>
        <p:nvPicPr>
          <p:cNvPr id="145" name="Google Shape;145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35725" y="277200"/>
            <a:ext cx="2270801" cy="302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546473" y="3423102"/>
            <a:ext cx="2661525" cy="141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824300" y="1188925"/>
            <a:ext cx="2199499" cy="32688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bsah obrázku text, snímek obrazovky, modrá, voda&#10;&#10;Obsah generovaný pomocí AI může být nesprávný." id="152" name="Google Shape;152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5400000">
            <a:off x="3692675" y="2750300"/>
            <a:ext cx="3017824" cy="45325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text, osoba, oblečení, stojící&#10;&#10;Obsah generovaný pomocí AI může být nesprávný." id="153" name="Google Shape;153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19526" y="1057589"/>
            <a:ext cx="4542051" cy="3028324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12"/>
          <p:cNvSpPr txBox="1"/>
          <p:nvPr/>
        </p:nvSpPr>
        <p:spPr>
          <a:xfrm>
            <a:off x="801275" y="4333175"/>
            <a:ext cx="3440700" cy="51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5" name="Google Shape;155;p12"/>
          <p:cNvSpPr/>
          <p:nvPr/>
        </p:nvSpPr>
        <p:spPr>
          <a:xfrm>
            <a:off x="4843600" y="1179700"/>
            <a:ext cx="3776100" cy="2762100"/>
          </a:xfrm>
          <a:prstGeom prst="rect">
            <a:avLst/>
          </a:prstGeom>
          <a:noFill/>
          <a:ln cap="flat" cmpd="sng" w="38100">
            <a:solidFill>
              <a:srgbClr val="A7036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Obsah obrázku text, bankomat, cedule&#10;&#10;Obsah generovaný pomocí AI může být nesprávný." id="156" name="Google Shape;156;p1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88499" y="2057898"/>
            <a:ext cx="2318776" cy="30283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oblečení, osoba, Lidská tvář, muž&#10;&#10;Obsah generovaný pomocí AI může být nesprávný." id="157" name="Google Shape;157;p1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0775" y="1057601"/>
            <a:ext cx="2210099" cy="1473045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12"/>
          <p:cNvSpPr/>
          <p:nvPr/>
        </p:nvSpPr>
        <p:spPr>
          <a:xfrm>
            <a:off x="290275" y="3612281"/>
            <a:ext cx="2010600" cy="1238700"/>
          </a:xfrm>
          <a:prstGeom prst="rect">
            <a:avLst/>
          </a:prstGeom>
          <a:noFill/>
          <a:ln cap="flat" cmpd="sng" w="38100">
            <a:solidFill>
              <a:srgbClr val="A7036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12"/>
          <p:cNvSpPr/>
          <p:nvPr/>
        </p:nvSpPr>
        <p:spPr>
          <a:xfrm>
            <a:off x="1630975" y="1179700"/>
            <a:ext cx="669900" cy="818100"/>
          </a:xfrm>
          <a:prstGeom prst="rect">
            <a:avLst/>
          </a:prstGeom>
          <a:noFill/>
          <a:ln cap="flat" cmpd="sng" w="38100">
            <a:solidFill>
              <a:srgbClr val="A7036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12"/>
          <p:cNvSpPr txBox="1"/>
          <p:nvPr/>
        </p:nvSpPr>
        <p:spPr>
          <a:xfrm>
            <a:off x="451600" y="380325"/>
            <a:ext cx="81615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2700">
                <a:solidFill>
                  <a:srgbClr val="007AA0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PROPAGACE – BRANDING SPORTOVIŠTĚ</a:t>
            </a:r>
            <a:endParaRPr sz="2700">
              <a:solidFill>
                <a:srgbClr val="007AA0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</p:txBody>
      </p:sp>
      <p:sp>
        <p:nvSpPr>
          <p:cNvPr id="161" name="Google Shape;161;p12"/>
          <p:cNvSpPr/>
          <p:nvPr/>
        </p:nvSpPr>
        <p:spPr>
          <a:xfrm>
            <a:off x="2834300" y="4614475"/>
            <a:ext cx="4734600" cy="403200"/>
          </a:xfrm>
          <a:prstGeom prst="rect">
            <a:avLst/>
          </a:prstGeom>
          <a:noFill/>
          <a:ln cap="flat" cmpd="sng" w="38100">
            <a:solidFill>
              <a:srgbClr val="A7036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3"/>
          <p:cNvSpPr txBox="1"/>
          <p:nvPr/>
        </p:nvSpPr>
        <p:spPr>
          <a:xfrm>
            <a:off x="623400" y="1787475"/>
            <a:ext cx="8520600" cy="317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6082"/>
              </a:buClr>
              <a:buSzPts val="1700"/>
              <a:buFont typeface="Barlow SemiBold"/>
              <a:buChar char="●"/>
            </a:pPr>
            <a:r>
              <a:rPr lang="cs" sz="1500">
                <a:solidFill>
                  <a:schemeClr val="dk1"/>
                </a:solidFill>
                <a:highlight>
                  <a:srgbClr val="FFFFFF"/>
                </a:highlight>
                <a:latin typeface="Barlow Medium"/>
                <a:ea typeface="Barlow Medium"/>
                <a:cs typeface="Barlow Medium"/>
                <a:sym typeface="Barlow Medium"/>
              </a:rPr>
              <a:t>ČLENOVÉ UŽŠÍHO VEDENÍ PROJEKTU: </a:t>
            </a:r>
            <a:r>
              <a:rPr lang="cs" sz="1500">
                <a:solidFill>
                  <a:srgbClr val="156082"/>
                </a:solidFill>
                <a:highlight>
                  <a:srgbClr val="FFFFFF"/>
                </a:highlight>
                <a:latin typeface="Barlow SemiBold"/>
                <a:ea typeface="Barlow SemiBold"/>
                <a:cs typeface="Barlow SemiBold"/>
                <a:sym typeface="Barlow SemiBold"/>
              </a:rPr>
              <a:t>13 OSOB</a:t>
            </a:r>
            <a:endParaRPr sz="1500">
              <a:solidFill>
                <a:srgbClr val="156082"/>
              </a:solidFill>
              <a:highlight>
                <a:srgbClr val="FFFFFF"/>
              </a:highlight>
              <a:latin typeface="Barlow SemiBold"/>
              <a:ea typeface="Barlow SemiBold"/>
              <a:cs typeface="Barlow SemiBold"/>
              <a:sym typeface="Barlow SemiBold"/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6082"/>
              </a:buClr>
              <a:buSzPts val="1700"/>
              <a:buFont typeface="Barlow SemiBold"/>
              <a:buChar char="●"/>
            </a:pPr>
            <a:r>
              <a:rPr lang="cs" sz="1500">
                <a:solidFill>
                  <a:schemeClr val="dk1"/>
                </a:solidFill>
                <a:highlight>
                  <a:srgbClr val="FFFFFF"/>
                </a:highlight>
                <a:latin typeface="Barlow Medium"/>
                <a:ea typeface="Barlow Medium"/>
                <a:cs typeface="Barlow Medium"/>
                <a:sym typeface="Barlow Medium"/>
              </a:rPr>
              <a:t>ČLENOVÉ ŠIRŠÍHO PROJEKTOVÉHO TÝMU: </a:t>
            </a:r>
            <a:r>
              <a:rPr lang="cs" sz="1500">
                <a:solidFill>
                  <a:srgbClr val="156082"/>
                </a:solidFill>
                <a:highlight>
                  <a:srgbClr val="FFFFFF"/>
                </a:highlight>
                <a:latin typeface="Barlow SemiBold"/>
                <a:ea typeface="Barlow SemiBold"/>
                <a:cs typeface="Barlow SemiBold"/>
                <a:sym typeface="Barlow SemiBold"/>
              </a:rPr>
              <a:t>16 OSOB</a:t>
            </a:r>
            <a:endParaRPr sz="1500">
              <a:solidFill>
                <a:srgbClr val="156082"/>
              </a:solidFill>
              <a:highlight>
                <a:srgbClr val="FFFFFF"/>
              </a:highlight>
              <a:latin typeface="Barlow SemiBold"/>
              <a:ea typeface="Barlow SemiBold"/>
              <a:cs typeface="Barlow SemiBold"/>
              <a:sym typeface="Barlow SemiBold"/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6082"/>
              </a:buClr>
              <a:buSzPts val="1700"/>
              <a:buFont typeface="Barlow SemiBold"/>
              <a:buChar char="●"/>
            </a:pPr>
            <a:r>
              <a:rPr lang="cs" sz="1500">
                <a:solidFill>
                  <a:schemeClr val="dk1"/>
                </a:solidFill>
                <a:highlight>
                  <a:srgbClr val="FFFFFF"/>
                </a:highlight>
                <a:latin typeface="Barlow Medium"/>
                <a:ea typeface="Barlow Medium"/>
                <a:cs typeface="Barlow Medium"/>
                <a:sym typeface="Barlow Medium"/>
              </a:rPr>
              <a:t>DOBROVOLNÍCI &amp; POMOCNÁ SÍLA NA MÍSTĚ: </a:t>
            </a:r>
            <a:r>
              <a:rPr lang="cs" sz="1500">
                <a:solidFill>
                  <a:srgbClr val="156082"/>
                </a:solidFill>
                <a:highlight>
                  <a:srgbClr val="FFFFFF"/>
                </a:highlight>
                <a:latin typeface="Barlow SemiBold"/>
                <a:ea typeface="Barlow SemiBold"/>
                <a:cs typeface="Barlow SemiBold"/>
                <a:sym typeface="Barlow SemiBold"/>
              </a:rPr>
              <a:t>224 OSOB</a:t>
            </a:r>
            <a:endParaRPr sz="1500">
              <a:solidFill>
                <a:srgbClr val="156082"/>
              </a:solidFill>
              <a:highlight>
                <a:srgbClr val="FFFFFF"/>
              </a:highlight>
              <a:latin typeface="Barlow SemiBold"/>
              <a:ea typeface="Barlow SemiBold"/>
              <a:cs typeface="Barlow SemiBold"/>
              <a:sym typeface="Barlow SemiBold"/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6082"/>
              </a:buClr>
              <a:buSzPts val="1700"/>
              <a:buFont typeface="Barlow SemiBold"/>
              <a:buChar char="●"/>
            </a:pPr>
            <a:r>
              <a:rPr lang="cs" sz="1500">
                <a:solidFill>
                  <a:schemeClr val="dk1"/>
                </a:solidFill>
                <a:highlight>
                  <a:srgbClr val="FFFFFF"/>
                </a:highlight>
                <a:latin typeface="Barlow Medium"/>
                <a:ea typeface="Barlow Medium"/>
                <a:cs typeface="Barlow Medium"/>
                <a:sym typeface="Barlow Medium"/>
              </a:rPr>
              <a:t>STAVĚČI ZÁVODNÍCH CEST: </a:t>
            </a:r>
            <a:r>
              <a:rPr lang="cs" sz="1500">
                <a:solidFill>
                  <a:srgbClr val="156082"/>
                </a:solidFill>
                <a:highlight>
                  <a:srgbClr val="FFFFFF"/>
                </a:highlight>
                <a:latin typeface="Barlow SemiBold"/>
                <a:ea typeface="Barlow SemiBold"/>
                <a:cs typeface="Barlow SemiBold"/>
                <a:sym typeface="Barlow SemiBold"/>
              </a:rPr>
              <a:t>14 OSOB</a:t>
            </a:r>
            <a:endParaRPr sz="1500">
              <a:solidFill>
                <a:srgbClr val="156082"/>
              </a:solidFill>
              <a:highlight>
                <a:srgbClr val="FFFFFF"/>
              </a:highlight>
              <a:latin typeface="Barlow SemiBold"/>
              <a:ea typeface="Barlow SemiBold"/>
              <a:cs typeface="Barlow SemiBold"/>
              <a:sym typeface="Barlow SemiBold"/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6082"/>
              </a:buClr>
              <a:buSzPts val="1700"/>
              <a:buFont typeface="Barlow SemiBold"/>
              <a:buChar char="●"/>
            </a:pPr>
            <a:r>
              <a:rPr lang="cs" sz="1500">
                <a:solidFill>
                  <a:schemeClr val="dk1"/>
                </a:solidFill>
                <a:highlight>
                  <a:srgbClr val="FFFFFF"/>
                </a:highlight>
                <a:latin typeface="Barlow Medium"/>
                <a:ea typeface="Barlow Medium"/>
                <a:cs typeface="Barlow Medium"/>
                <a:sym typeface="Barlow Medium"/>
              </a:rPr>
              <a:t>HLAVNÍ A POMOCNÍ ROZHODČÍ: </a:t>
            </a:r>
            <a:r>
              <a:rPr lang="cs" sz="1500">
                <a:solidFill>
                  <a:srgbClr val="156082"/>
                </a:solidFill>
                <a:highlight>
                  <a:srgbClr val="FFFFFF"/>
                </a:highlight>
                <a:latin typeface="Barlow SemiBold"/>
                <a:ea typeface="Barlow SemiBold"/>
                <a:cs typeface="Barlow SemiBold"/>
                <a:sym typeface="Barlow SemiBold"/>
              </a:rPr>
              <a:t>35 OSOB</a:t>
            </a:r>
            <a:endParaRPr sz="1500">
              <a:solidFill>
                <a:srgbClr val="156082"/>
              </a:solidFill>
              <a:highlight>
                <a:srgbClr val="FFFFFF"/>
              </a:highlight>
              <a:latin typeface="Barlow SemiBold"/>
              <a:ea typeface="Barlow SemiBold"/>
              <a:cs typeface="Barlow SemiBold"/>
              <a:sym typeface="Barlow SemiBold"/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6082"/>
              </a:buClr>
              <a:buSzPts val="1700"/>
              <a:buFont typeface="Barlow SemiBold"/>
              <a:buChar char="●"/>
            </a:pPr>
            <a:r>
              <a:rPr lang="cs" sz="1500">
                <a:solidFill>
                  <a:schemeClr val="dk1"/>
                </a:solidFill>
                <a:highlight>
                  <a:srgbClr val="FFFFFF"/>
                </a:highlight>
                <a:latin typeface="Barlow Medium"/>
                <a:ea typeface="Barlow Medium"/>
                <a:cs typeface="Barlow Medium"/>
                <a:sym typeface="Barlow Medium"/>
              </a:rPr>
              <a:t>SPORTOVNÍ DOBROVOLNÍCI: </a:t>
            </a:r>
            <a:r>
              <a:rPr lang="cs" sz="1500">
                <a:solidFill>
                  <a:srgbClr val="156082"/>
                </a:solidFill>
                <a:highlight>
                  <a:srgbClr val="FFFFFF"/>
                </a:highlight>
                <a:latin typeface="Barlow SemiBold"/>
                <a:ea typeface="Barlow SemiBold"/>
                <a:cs typeface="Barlow SemiBold"/>
                <a:sym typeface="Barlow SemiBold"/>
              </a:rPr>
              <a:t>15 OSOB</a:t>
            </a:r>
            <a:endParaRPr sz="1500">
              <a:solidFill>
                <a:srgbClr val="156082"/>
              </a:solidFill>
              <a:highlight>
                <a:srgbClr val="FFFFFF"/>
              </a:highlight>
              <a:latin typeface="Barlow SemiBold"/>
              <a:ea typeface="Barlow SemiBold"/>
              <a:cs typeface="Barlow SemiBold"/>
              <a:sym typeface="Barlow SemiBold"/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6082"/>
              </a:buClr>
              <a:buSzPts val="1700"/>
              <a:buFont typeface="Barlow SemiBold"/>
              <a:buChar char="●"/>
            </a:pPr>
            <a:r>
              <a:rPr lang="cs" sz="1500">
                <a:solidFill>
                  <a:schemeClr val="dk1"/>
                </a:solidFill>
                <a:highlight>
                  <a:srgbClr val="FFFFFF"/>
                </a:highlight>
                <a:latin typeface="Barlow Medium"/>
                <a:ea typeface="Barlow Medium"/>
                <a:cs typeface="Barlow Medium"/>
                <a:sym typeface="Barlow Medium"/>
              </a:rPr>
              <a:t>POMOCNÝ PERSONÁL NA MÍSTĚ: </a:t>
            </a:r>
            <a:r>
              <a:rPr lang="cs" sz="1500">
                <a:solidFill>
                  <a:srgbClr val="156082"/>
                </a:solidFill>
                <a:highlight>
                  <a:srgbClr val="FFFFFF"/>
                </a:highlight>
                <a:latin typeface="Barlow SemiBold"/>
                <a:ea typeface="Barlow SemiBold"/>
                <a:cs typeface="Barlow SemiBold"/>
                <a:sym typeface="Barlow SemiBold"/>
              </a:rPr>
              <a:t>30 OSOB</a:t>
            </a:r>
            <a:endParaRPr sz="1500">
              <a:solidFill>
                <a:srgbClr val="156082"/>
              </a:solidFill>
              <a:highlight>
                <a:srgbClr val="FFFFFF"/>
              </a:highlight>
              <a:latin typeface="Barlow SemiBold"/>
              <a:ea typeface="Barlow SemiBold"/>
              <a:cs typeface="Barlow SemiBold"/>
              <a:sym typeface="Barlow SemiBold"/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6082"/>
              </a:buClr>
              <a:buSzPts val="1700"/>
              <a:buFont typeface="Barlow SemiBold"/>
              <a:buChar char="●"/>
            </a:pPr>
            <a:r>
              <a:rPr lang="cs" sz="1500">
                <a:solidFill>
                  <a:schemeClr val="dk1"/>
                </a:solidFill>
                <a:highlight>
                  <a:srgbClr val="FFFFFF"/>
                </a:highlight>
                <a:latin typeface="Barlow Medium"/>
                <a:ea typeface="Barlow Medium"/>
                <a:cs typeface="Barlow Medium"/>
                <a:sym typeface="Barlow Medium"/>
              </a:rPr>
              <a:t>CELKEM PŘES </a:t>
            </a:r>
            <a:r>
              <a:rPr lang="cs" sz="1500">
                <a:solidFill>
                  <a:srgbClr val="156082"/>
                </a:solidFill>
                <a:highlight>
                  <a:srgbClr val="FFFFFF"/>
                </a:highlight>
                <a:latin typeface="Barlow SemiBold"/>
                <a:ea typeface="Barlow SemiBold"/>
                <a:cs typeface="Barlow SemiBold"/>
                <a:sym typeface="Barlow SemiBold"/>
              </a:rPr>
              <a:t>356 ČLENŮ REALIZAČNÍHO TÝMU</a:t>
            </a:r>
            <a:endParaRPr sz="1500">
              <a:solidFill>
                <a:srgbClr val="156082"/>
              </a:solidFill>
              <a:highlight>
                <a:srgbClr val="FFFFFF"/>
              </a:highlight>
              <a:latin typeface="Barlow SemiBold"/>
              <a:ea typeface="Barlow SemiBold"/>
              <a:cs typeface="Barlow SemiBold"/>
              <a:sym typeface="Barlow SemiBold"/>
            </a:endParaRPr>
          </a:p>
        </p:txBody>
      </p:sp>
      <p:sp>
        <p:nvSpPr>
          <p:cNvPr id="167" name="Google Shape;167;p13"/>
          <p:cNvSpPr txBox="1"/>
          <p:nvPr/>
        </p:nvSpPr>
        <p:spPr>
          <a:xfrm>
            <a:off x="451600" y="380325"/>
            <a:ext cx="48027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2700">
                <a:solidFill>
                  <a:srgbClr val="007AA0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PERSONÁLNÍ ZAJIŠTĚNÍ</a:t>
            </a:r>
            <a:endParaRPr sz="2700">
              <a:solidFill>
                <a:srgbClr val="007AA0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14" title="WhatsApp Image 2025-06-08 at 14.08.05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474338"/>
            <a:ext cx="9144000" cy="6092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14" title="P_NSA_VSA_25_4.2_1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8" name="Google Shape;178;p15"/>
          <p:cNvGraphicFramePr/>
          <p:nvPr/>
        </p:nvGraphicFramePr>
        <p:xfrm>
          <a:off x="727103" y="184025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{3F224CBB-9747-461A-9A4C-F76F8D520366}</a:tableStyleId>
              </a:tblPr>
              <a:tblGrid>
                <a:gridCol w="4072375"/>
                <a:gridCol w="1404300"/>
              </a:tblGrid>
              <a:tr h="3037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500" u="none" cap="none" strike="noStrike">
                        <a:latin typeface="Barlow Medium"/>
                        <a:ea typeface="Barlow Medium"/>
                        <a:cs typeface="Barlow Medium"/>
                        <a:sym typeface="Barlow Medium"/>
                      </a:endParaRPr>
                    </a:p>
                  </a:txBody>
                  <a:tcPr marT="0" marB="0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500" u="none" cap="none" strike="noStrike">
                        <a:solidFill>
                          <a:srgbClr val="A70369"/>
                        </a:solidFill>
                        <a:latin typeface="Barlow SemiBold"/>
                        <a:ea typeface="Barlow SemiBold"/>
                        <a:cs typeface="Barlow SemiBold"/>
                        <a:sym typeface="Barlow SemiBold"/>
                      </a:endParaRPr>
                    </a:p>
                  </a:txBody>
                  <a:tcPr marT="0" marB="0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37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cs" sz="1500">
                          <a:latin typeface="Barlow Medium"/>
                          <a:ea typeface="Barlow Medium"/>
                          <a:cs typeface="Barlow Medium"/>
                          <a:sym typeface="Barlow Medium"/>
                        </a:rPr>
                        <a:t>SPOTŘEBA MATERIÁLU A ENERGIÍ </a:t>
                      </a:r>
                      <a:endParaRPr sz="1500" u="none" cap="none" strike="noStrike"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T="0" marB="0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cs" sz="1500">
                          <a:solidFill>
                            <a:srgbClr val="156082"/>
                          </a:solidFill>
                          <a:latin typeface="Barlow SemiBold"/>
                          <a:ea typeface="Barlow SemiBold"/>
                          <a:cs typeface="Barlow SemiBold"/>
                          <a:sym typeface="Barlow SemiBold"/>
                        </a:rPr>
                        <a:t>642 599</a:t>
                      </a:r>
                      <a:r>
                        <a:rPr lang="cs" sz="1500" u="none" cap="none" strike="noStrike">
                          <a:solidFill>
                            <a:srgbClr val="156082"/>
                          </a:solidFill>
                          <a:latin typeface="Barlow SemiBold"/>
                          <a:ea typeface="Barlow SemiBold"/>
                          <a:cs typeface="Barlow SemiBold"/>
                          <a:sym typeface="Barlow SemiBold"/>
                        </a:rPr>
                        <a:t> Kč</a:t>
                      </a:r>
                      <a:endParaRPr sz="1500" u="none" cap="none" strike="noStrike">
                        <a:solidFill>
                          <a:srgbClr val="156082"/>
                        </a:solidFill>
                        <a:latin typeface="Barlow SemiBold"/>
                        <a:ea typeface="Barlow SemiBold"/>
                        <a:cs typeface="Barlow SemiBold"/>
                        <a:sym typeface="Barlow SemiBold"/>
                      </a:endParaRPr>
                    </a:p>
                  </a:txBody>
                  <a:tcPr marT="0" marB="0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37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cs" sz="1500">
                          <a:latin typeface="Barlow Medium"/>
                          <a:ea typeface="Barlow Medium"/>
                          <a:cs typeface="Barlow Medium"/>
                          <a:sym typeface="Barlow Medium"/>
                        </a:rPr>
                        <a:t>NÁKLADY NA CESTOVNÉ A REPREZENTACI </a:t>
                      </a:r>
                      <a:endParaRPr sz="1500" u="none" cap="none" strike="noStrike">
                        <a:latin typeface="Barlow Medium"/>
                        <a:ea typeface="Barlow Medium"/>
                        <a:cs typeface="Barlow Medium"/>
                        <a:sym typeface="Barlow Medium"/>
                      </a:endParaRPr>
                    </a:p>
                  </a:txBody>
                  <a:tcPr marT="0" marB="0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cs" sz="1500">
                          <a:solidFill>
                            <a:srgbClr val="156082"/>
                          </a:solidFill>
                          <a:latin typeface="Barlow SemiBold"/>
                          <a:ea typeface="Barlow SemiBold"/>
                          <a:cs typeface="Barlow SemiBold"/>
                          <a:sym typeface="Barlow SemiBold"/>
                        </a:rPr>
                        <a:t>243 559 Kč</a:t>
                      </a:r>
                      <a:endParaRPr sz="1500" u="none" cap="none" strike="noStrike">
                        <a:solidFill>
                          <a:srgbClr val="156082"/>
                        </a:solidFill>
                        <a:latin typeface="Barlow SemiBold"/>
                        <a:ea typeface="Barlow SemiBold"/>
                        <a:cs typeface="Barlow SemiBold"/>
                        <a:sym typeface="Barlow SemiBold"/>
                      </a:endParaRPr>
                    </a:p>
                  </a:txBody>
                  <a:tcPr marT="0" marB="0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37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cs" sz="1500">
                          <a:latin typeface="Barlow Medium"/>
                          <a:ea typeface="Barlow Medium"/>
                          <a:cs typeface="Barlow Medium"/>
                          <a:sym typeface="Barlow Medium"/>
                        </a:rPr>
                        <a:t>SLUŽBY</a:t>
                      </a:r>
                      <a:endParaRPr sz="1500" u="none" cap="none" strike="noStrike">
                        <a:latin typeface="Barlow Medium"/>
                        <a:ea typeface="Barlow Medium"/>
                        <a:cs typeface="Barlow Medium"/>
                        <a:sym typeface="Barlow Medium"/>
                      </a:endParaRPr>
                    </a:p>
                  </a:txBody>
                  <a:tcPr marT="0" marB="0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cs" sz="1500">
                          <a:solidFill>
                            <a:srgbClr val="156082"/>
                          </a:solidFill>
                          <a:latin typeface="Barlow SemiBold"/>
                          <a:ea typeface="Barlow SemiBold"/>
                          <a:cs typeface="Barlow SemiBold"/>
                          <a:sym typeface="Barlow SemiBold"/>
                        </a:rPr>
                        <a:t>19 400 305 </a:t>
                      </a:r>
                      <a:r>
                        <a:rPr lang="cs" sz="1500" u="none" cap="none" strike="noStrike">
                          <a:solidFill>
                            <a:srgbClr val="156082"/>
                          </a:solidFill>
                          <a:latin typeface="Barlow SemiBold"/>
                          <a:ea typeface="Barlow SemiBold"/>
                          <a:cs typeface="Barlow SemiBold"/>
                          <a:sym typeface="Barlow SemiBold"/>
                        </a:rPr>
                        <a:t>Kč</a:t>
                      </a:r>
                      <a:endParaRPr sz="1500" u="none" cap="none" strike="noStrike">
                        <a:solidFill>
                          <a:srgbClr val="156082"/>
                        </a:solidFill>
                        <a:latin typeface="Barlow SemiBold"/>
                        <a:ea typeface="Barlow SemiBold"/>
                        <a:cs typeface="Barlow SemiBold"/>
                        <a:sym typeface="Barlow SemiBold"/>
                      </a:endParaRPr>
                    </a:p>
                  </a:txBody>
                  <a:tcPr marT="0" marB="0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37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cs" sz="1500">
                          <a:latin typeface="Barlow Medium"/>
                          <a:ea typeface="Barlow Medium"/>
                          <a:cs typeface="Barlow Medium"/>
                          <a:sym typeface="Barlow Medium"/>
                        </a:rPr>
                        <a:t>OSOBNÍ NÁKLADY </a:t>
                      </a:r>
                      <a:endParaRPr sz="1500" u="none" cap="none" strike="noStrike">
                        <a:latin typeface="Barlow Medium"/>
                        <a:ea typeface="Barlow Medium"/>
                        <a:cs typeface="Barlow Medium"/>
                        <a:sym typeface="Barlow Medium"/>
                      </a:endParaRPr>
                    </a:p>
                  </a:txBody>
                  <a:tcPr marT="0" marB="0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cs" sz="1500">
                          <a:solidFill>
                            <a:srgbClr val="156082"/>
                          </a:solidFill>
                          <a:latin typeface="Barlow SemiBold"/>
                          <a:ea typeface="Barlow SemiBold"/>
                          <a:cs typeface="Barlow SemiBold"/>
                          <a:sym typeface="Barlow SemiBold"/>
                        </a:rPr>
                        <a:t>2</a:t>
                      </a:r>
                      <a:r>
                        <a:rPr lang="cs" sz="1500" u="none" cap="none" strike="noStrike">
                          <a:solidFill>
                            <a:srgbClr val="156082"/>
                          </a:solidFill>
                          <a:latin typeface="Barlow SemiBold"/>
                          <a:ea typeface="Barlow SemiBold"/>
                          <a:cs typeface="Barlow SemiBold"/>
                          <a:sym typeface="Barlow SemiBold"/>
                        </a:rPr>
                        <a:t> </a:t>
                      </a:r>
                      <a:r>
                        <a:rPr lang="cs" sz="1500">
                          <a:solidFill>
                            <a:srgbClr val="156082"/>
                          </a:solidFill>
                          <a:latin typeface="Barlow SemiBold"/>
                          <a:ea typeface="Barlow SemiBold"/>
                          <a:cs typeface="Barlow SemiBold"/>
                          <a:sym typeface="Barlow SemiBold"/>
                        </a:rPr>
                        <a:t>241 433 </a:t>
                      </a:r>
                      <a:r>
                        <a:rPr lang="cs" sz="1500" u="none" cap="none" strike="noStrike">
                          <a:solidFill>
                            <a:srgbClr val="156082"/>
                          </a:solidFill>
                          <a:latin typeface="Barlow SemiBold"/>
                          <a:ea typeface="Barlow SemiBold"/>
                          <a:cs typeface="Barlow SemiBold"/>
                          <a:sym typeface="Barlow SemiBold"/>
                        </a:rPr>
                        <a:t>Kč</a:t>
                      </a:r>
                      <a:endParaRPr sz="1500" u="none" cap="none" strike="noStrike">
                        <a:solidFill>
                          <a:srgbClr val="156082"/>
                        </a:solidFill>
                        <a:latin typeface="Barlow SemiBold"/>
                        <a:ea typeface="Barlow SemiBold"/>
                        <a:cs typeface="Barlow SemiBold"/>
                        <a:sym typeface="Barlow SemiBold"/>
                      </a:endParaRPr>
                    </a:p>
                  </a:txBody>
                  <a:tcPr marT="0" marB="0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37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cs" sz="1500">
                          <a:latin typeface="Barlow Medium"/>
                          <a:ea typeface="Barlow Medium"/>
                          <a:cs typeface="Barlow Medium"/>
                          <a:sym typeface="Barlow Medium"/>
                        </a:rPr>
                        <a:t>PROVOZNÍ NÁKLADY</a:t>
                      </a:r>
                      <a:endParaRPr sz="1500" u="none" cap="none" strike="noStrike">
                        <a:latin typeface="Barlow Medium"/>
                        <a:ea typeface="Barlow Medium"/>
                        <a:cs typeface="Barlow Medium"/>
                        <a:sym typeface="Barlow Medium"/>
                      </a:endParaRPr>
                    </a:p>
                  </a:txBody>
                  <a:tcPr marT="0" marB="0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cs" sz="1500">
                          <a:solidFill>
                            <a:srgbClr val="156082"/>
                          </a:solidFill>
                          <a:latin typeface="Barlow SemiBold"/>
                          <a:ea typeface="Barlow SemiBold"/>
                          <a:cs typeface="Barlow SemiBold"/>
                          <a:sym typeface="Barlow SemiBold"/>
                        </a:rPr>
                        <a:t>2 148 923 </a:t>
                      </a:r>
                      <a:r>
                        <a:rPr lang="cs" sz="1500" u="none" cap="none" strike="noStrike">
                          <a:solidFill>
                            <a:srgbClr val="156082"/>
                          </a:solidFill>
                          <a:latin typeface="Barlow SemiBold"/>
                          <a:ea typeface="Barlow SemiBold"/>
                          <a:cs typeface="Barlow SemiBold"/>
                          <a:sym typeface="Barlow SemiBold"/>
                        </a:rPr>
                        <a:t>Kč</a:t>
                      </a:r>
                      <a:endParaRPr sz="1500" u="none" cap="none" strike="noStrike">
                        <a:solidFill>
                          <a:srgbClr val="156082"/>
                        </a:solidFill>
                        <a:latin typeface="Barlow SemiBold"/>
                        <a:ea typeface="Barlow SemiBold"/>
                        <a:cs typeface="Barlow SemiBold"/>
                        <a:sym typeface="Barlow SemiBold"/>
                      </a:endParaRPr>
                    </a:p>
                  </a:txBody>
                  <a:tcPr marT="0" marB="0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37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cs" sz="1500" u="none" cap="none" strike="noStrike">
                          <a:latin typeface="Barlow SemiBold"/>
                          <a:ea typeface="Barlow SemiBold"/>
                          <a:cs typeface="Barlow SemiBold"/>
                          <a:sym typeface="Barlow SemiBold"/>
                          <a:extLst>
                            <a:ext uri="http://customooxmlschemas.google.com/">
                              <go:slidesCustomData xmlns:go="http://customooxmlschemas.google.com/" textRoundtripDataId="14"/>
                            </a:ext>
                          </a:extLst>
                        </a:rPr>
                        <a:t>CELKOVÉ VÝDAJE</a:t>
                      </a:r>
                      <a:endParaRPr sz="1500" u="none" cap="none" strike="noStrike">
                        <a:latin typeface="Barlow SemiBold"/>
                        <a:ea typeface="Barlow SemiBold"/>
                        <a:cs typeface="Barlow SemiBold"/>
                        <a:sym typeface="Barlow SemiBold"/>
                      </a:endParaRPr>
                    </a:p>
                  </a:txBody>
                  <a:tcPr marT="72000" marB="72000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cs" sz="1500" u="none" cap="none" strike="noStrike">
                          <a:solidFill>
                            <a:schemeClr val="lt1"/>
                          </a:solidFill>
                          <a:latin typeface="Barlow SemiBold"/>
                          <a:ea typeface="Barlow SemiBold"/>
                          <a:cs typeface="Barlow SemiBold"/>
                          <a:sym typeface="Barlow SemiBold"/>
                        </a:rPr>
                        <a:t>24 </a:t>
                      </a:r>
                      <a:r>
                        <a:rPr lang="cs" sz="1500">
                          <a:solidFill>
                            <a:schemeClr val="lt1"/>
                          </a:solidFill>
                          <a:latin typeface="Barlow SemiBold"/>
                          <a:ea typeface="Barlow SemiBold"/>
                          <a:cs typeface="Barlow SemiBold"/>
                          <a:sym typeface="Barlow SemiBold"/>
                        </a:rPr>
                        <a:t>676 </a:t>
                      </a:r>
                      <a:r>
                        <a:rPr lang="cs" sz="1500" u="none" cap="none" strike="noStrike">
                          <a:solidFill>
                            <a:schemeClr val="lt1"/>
                          </a:solidFill>
                          <a:latin typeface="Barlow SemiBold"/>
                          <a:ea typeface="Barlow SemiBold"/>
                          <a:cs typeface="Barlow SemiBold"/>
                          <a:sym typeface="Barlow SemiBold"/>
                        </a:rPr>
                        <a:t>8</a:t>
                      </a:r>
                      <a:r>
                        <a:rPr lang="cs" sz="1500">
                          <a:solidFill>
                            <a:schemeClr val="lt1"/>
                          </a:solidFill>
                          <a:latin typeface="Barlow SemiBold"/>
                          <a:ea typeface="Barlow SemiBold"/>
                          <a:cs typeface="Barlow SemiBold"/>
                          <a:sym typeface="Barlow SemiBold"/>
                        </a:rPr>
                        <a:t>19</a:t>
                      </a:r>
                      <a:r>
                        <a:rPr lang="cs" sz="1500" u="none" cap="none" strike="noStrike">
                          <a:solidFill>
                            <a:schemeClr val="lt1"/>
                          </a:solidFill>
                          <a:latin typeface="Barlow SemiBold"/>
                          <a:ea typeface="Barlow SemiBold"/>
                          <a:cs typeface="Barlow SemiBold"/>
                          <a:sym typeface="Barlow SemiBold"/>
                        </a:rPr>
                        <a:t> Kč</a:t>
                      </a:r>
                      <a:endParaRPr sz="1500" u="none" cap="none" strike="noStrike">
                        <a:solidFill>
                          <a:schemeClr val="lt1"/>
                        </a:solidFill>
                        <a:latin typeface="Barlow SemiBold"/>
                        <a:ea typeface="Barlow SemiBold"/>
                        <a:cs typeface="Barlow SemiBold"/>
                        <a:sym typeface="Barlow SemiBold"/>
                      </a:endParaRPr>
                    </a:p>
                  </a:txBody>
                  <a:tcPr marT="72000" marB="72000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56082"/>
                    </a:solidFill>
                  </a:tcPr>
                </a:tc>
              </a:tr>
            </a:tbl>
          </a:graphicData>
        </a:graphic>
      </p:graphicFrame>
      <p:sp>
        <p:nvSpPr>
          <p:cNvPr id="179" name="Google Shape;179;p15"/>
          <p:cNvSpPr txBox="1"/>
          <p:nvPr/>
        </p:nvSpPr>
        <p:spPr>
          <a:xfrm>
            <a:off x="451600" y="380325"/>
            <a:ext cx="81615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2700">
                <a:solidFill>
                  <a:srgbClr val="007AA0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CELKOVÉ NÁKLADY</a:t>
            </a:r>
            <a:endParaRPr sz="2700">
              <a:solidFill>
                <a:srgbClr val="007AA0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6"/>
          <p:cNvSpPr txBox="1"/>
          <p:nvPr/>
        </p:nvSpPr>
        <p:spPr>
          <a:xfrm>
            <a:off x="500775" y="1267650"/>
            <a:ext cx="8001300" cy="290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156082"/>
              </a:buClr>
              <a:buSzPts val="1400"/>
              <a:buFont typeface="Barlow Medium"/>
              <a:buChar char="●"/>
            </a:pPr>
            <a:r>
              <a:rPr lang="cs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SP BYL V ČR JIŽ POTŘETÍ A I PŘES VELKOU NEPŘÍZEŇ POČASÍ JSME DOKÁZALI VYPRODUKOVAT AKCI NA TÉ NEJVYŠŠÍ ÚROVNI</a:t>
            </a:r>
            <a:endParaRPr>
              <a:solidFill>
                <a:schemeClr val="dk1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indent="-3175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156082"/>
              </a:buClr>
              <a:buSzPts val="1400"/>
              <a:buFont typeface="Barlow Medium"/>
              <a:buChar char="●"/>
            </a:pPr>
            <a:r>
              <a:rPr lang="cs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ORGANIZÁTOŘI SP BYLI POZVÁNI ZE STRANY IFSC DO TURÍNA – PREZENTACE PRÁCE S RIZIKY A APLIKACE JEJICH OPATŘENÍ</a:t>
            </a:r>
            <a:endParaRPr>
              <a:solidFill>
                <a:schemeClr val="dk1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indent="-3175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156082"/>
              </a:buClr>
              <a:buSzPts val="1400"/>
              <a:buFont typeface="Barlow Medium"/>
              <a:buChar char="●"/>
            </a:pPr>
            <a:r>
              <a:rPr lang="cs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OPAKOVANÝ VELKÝ ZÁJEM DIVÁKŮ ZA ZAHRANIČÍ I TUZEMSKA</a:t>
            </a:r>
            <a:endParaRPr>
              <a:solidFill>
                <a:schemeClr val="dk1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indent="-3175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156082"/>
              </a:buClr>
              <a:buSzPts val="1400"/>
              <a:buFont typeface="Barlow Medium"/>
              <a:buChar char="●"/>
            </a:pPr>
            <a:r>
              <a:rPr lang="cs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VYHODNOCENÍ SP 2025 – CELKEM PŘES 100 NÁMĚTŮ NA ZLEPŠENÍ</a:t>
            </a:r>
            <a:endParaRPr>
              <a:solidFill>
                <a:schemeClr val="dk1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indent="-3175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156082"/>
              </a:buClr>
              <a:buSzPts val="1400"/>
              <a:buFont typeface="Barlow Medium"/>
              <a:buChar char="●"/>
            </a:pPr>
            <a:r>
              <a:rPr lang="cs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TV PŘENOS V ROCE 2026 CHCEME OPĚT PRODUKOVAT S ČT – ZÁRUKY VYSOKÉ KVALITY</a:t>
            </a:r>
            <a:endParaRPr>
              <a:solidFill>
                <a:schemeClr val="dk1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indent="-3175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156082"/>
              </a:buClr>
              <a:buSzPts val="1400"/>
              <a:buFont typeface="Barlow Medium"/>
              <a:buChar char="●"/>
            </a:pPr>
            <a:r>
              <a:rPr lang="cs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ZOPAKOVAT POŘÁDÁNÍ FINÁLE ŠKOLNÍHO BOULDER POHÁRU V RÁMCI AKCE</a:t>
            </a:r>
            <a:endParaRPr>
              <a:solidFill>
                <a:schemeClr val="dk1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indent="-3175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156082"/>
              </a:buClr>
              <a:buSzPts val="1400"/>
              <a:buFont typeface="Barlow Medium"/>
              <a:buChar char="●"/>
            </a:pPr>
            <a:r>
              <a:rPr lang="cs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ROZŠÍŘIT MOŽNOSTI LEZENÍ PRO VEŘEJNOST NA KOPII ZÁVODNÍ STĚNY</a:t>
            </a:r>
            <a:endParaRPr>
              <a:solidFill>
                <a:schemeClr val="dk1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indent="-3175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156082"/>
              </a:buClr>
              <a:buSzPts val="1400"/>
              <a:buFont typeface="Barlow Medium"/>
              <a:buChar char="●"/>
            </a:pPr>
            <a:r>
              <a:rPr lang="cs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ZACHOVAT/ADAPTOVAT V MAXIMÁLNÍ MOŽNÉ MÍŘE KLÍČOVÉ USPOŘÁDÁNÍ AREÁLU V ROCE 2026 NA NOVÉM MÍSTĚ</a:t>
            </a:r>
            <a:endParaRPr>
              <a:solidFill>
                <a:schemeClr val="dk1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indent="-3175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156082"/>
              </a:buClr>
              <a:buSzPts val="1400"/>
              <a:buFont typeface="Barlow Medium"/>
              <a:buChar char="●"/>
            </a:pPr>
            <a:r>
              <a:rPr lang="cs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NADÁLE ZLEPŠOVAT PRÁCI S DOBROVOLNÍKY</a:t>
            </a:r>
            <a:endParaRPr>
              <a:solidFill>
                <a:schemeClr val="dk1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sp>
        <p:nvSpPr>
          <p:cNvPr id="185" name="Google Shape;185;p16"/>
          <p:cNvSpPr txBox="1"/>
          <p:nvPr/>
        </p:nvSpPr>
        <p:spPr>
          <a:xfrm>
            <a:off x="451600" y="380325"/>
            <a:ext cx="48027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2700">
                <a:solidFill>
                  <a:srgbClr val="007AA0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VYHODNOCENÍ</a:t>
            </a:r>
            <a:endParaRPr sz="2700">
              <a:solidFill>
                <a:srgbClr val="007AA0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</p:txBody>
      </p:sp>
      <p:pic>
        <p:nvPicPr>
          <p:cNvPr id="186" name="Google Shape;186;p16" title="P_NSA_VSA_25_4.2_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bsah obrázku skica, kresba, dům, černobílá&#10;&#10;Popis byl vytvořen automaticky" id="191" name="Google Shape;191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7062" y="0"/>
            <a:ext cx="7989869" cy="5143499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92" name="Google Shape;192;p17" title="P_NSA_VSA_25_4.2_1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"/>
          <p:cNvSpPr txBox="1"/>
          <p:nvPr/>
        </p:nvSpPr>
        <p:spPr>
          <a:xfrm>
            <a:off x="451600" y="380325"/>
            <a:ext cx="40035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2700">
                <a:solidFill>
                  <a:srgbClr val="007AA0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ZÁKLADNÍ INFORMACE</a:t>
            </a:r>
            <a:endParaRPr sz="2700">
              <a:solidFill>
                <a:srgbClr val="007AA0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</p:txBody>
      </p:sp>
      <p:sp>
        <p:nvSpPr>
          <p:cNvPr id="61" name="Google Shape;61;p2"/>
          <p:cNvSpPr txBox="1"/>
          <p:nvPr/>
        </p:nvSpPr>
        <p:spPr>
          <a:xfrm>
            <a:off x="459050" y="2606575"/>
            <a:ext cx="5072400" cy="174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7AA0"/>
              </a:buClr>
              <a:buSzPts val="1800"/>
              <a:buFont typeface="Barlow"/>
              <a:buChar char="●"/>
            </a:pPr>
            <a:r>
              <a:rPr lang="cs" sz="18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6.–8. června 2025</a:t>
            </a:r>
            <a:endParaRPr sz="18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7AA0"/>
              </a:buClr>
              <a:buSzPts val="1800"/>
              <a:buFont typeface="Barlow"/>
              <a:buChar char="●"/>
            </a:pPr>
            <a:r>
              <a:rPr lang="cs" sz="18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PRAHA – LETENSKÁ PLÁŇ </a:t>
            </a:r>
            <a:endParaRPr sz="18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7AA0"/>
              </a:buClr>
              <a:buSzPts val="1800"/>
              <a:buFont typeface="Barlow"/>
              <a:buChar char="●"/>
            </a:pPr>
            <a:r>
              <a:rPr lang="cs" sz="18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OFICIÁLNÍ ZÁVOD IFSC </a:t>
            </a:r>
            <a:br>
              <a:rPr lang="cs" sz="18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</a:br>
            <a:r>
              <a:rPr lang="cs" sz="18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(nyní World Climbing)</a:t>
            </a:r>
            <a:endParaRPr sz="18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"/>
          <p:cNvSpPr txBox="1"/>
          <p:nvPr/>
        </p:nvSpPr>
        <p:spPr>
          <a:xfrm>
            <a:off x="451600" y="380325"/>
            <a:ext cx="40035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2700">
                <a:solidFill>
                  <a:srgbClr val="007AA0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SPORTOVNÍ ÚČAST</a:t>
            </a:r>
            <a:endParaRPr sz="2700">
              <a:solidFill>
                <a:srgbClr val="007AA0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</p:txBody>
      </p:sp>
      <p:graphicFrame>
        <p:nvGraphicFramePr>
          <p:cNvPr id="67" name="Google Shape;67;p3"/>
          <p:cNvGraphicFramePr/>
          <p:nvPr/>
        </p:nvGraphicFramePr>
        <p:xfrm>
          <a:off x="2241188" y="11441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{320EBB7B-3FF9-4C3E-A84C-DCC3F7B7D4B5}</a:tableStyleId>
              </a:tblPr>
              <a:tblGrid>
                <a:gridCol w="1033275"/>
                <a:gridCol w="1231375"/>
                <a:gridCol w="1237950"/>
                <a:gridCol w="1159025"/>
              </a:tblGrid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Barlow Medium"/>
                        <a:ea typeface="Barlow Medium"/>
                        <a:cs typeface="Barlow Medium"/>
                        <a:sym typeface="Barlow Medium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2300">
                          <a:solidFill>
                            <a:srgbClr val="156082"/>
                          </a:solidFill>
                          <a:latin typeface="Barlow SemiBold"/>
                          <a:ea typeface="Barlow SemiBold"/>
                          <a:cs typeface="Barlow SemiBold"/>
                          <a:sym typeface="Barlow SemiBold"/>
                        </a:rPr>
                        <a:t>26</a:t>
                      </a:r>
                      <a:r>
                        <a:rPr lang="cs" sz="1700">
                          <a:latin typeface="Barlow Medium"/>
                          <a:ea typeface="Barlow Medium"/>
                          <a:cs typeface="Barlow Medium"/>
                          <a:sym typeface="Barlow Medium"/>
                        </a:rPr>
                        <a:t> </a:t>
                      </a:r>
                      <a:endParaRPr sz="1700">
                        <a:latin typeface="Barlow Medium"/>
                        <a:ea typeface="Barlow Medium"/>
                        <a:cs typeface="Barlow Medium"/>
                        <a:sym typeface="Barlow Medium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1700">
                          <a:latin typeface="Barlow Medium"/>
                          <a:ea typeface="Barlow Medium"/>
                          <a:cs typeface="Barlow Medium"/>
                          <a:sym typeface="Barlow Medium"/>
                        </a:rPr>
                        <a:t>ZEMÍ</a:t>
                      </a:r>
                      <a:endParaRPr sz="2300">
                        <a:solidFill>
                          <a:srgbClr val="156082"/>
                        </a:solidFill>
                        <a:latin typeface="Barlow Medium"/>
                        <a:ea typeface="Barlow Medium"/>
                        <a:cs typeface="Barlow Medium"/>
                        <a:sym typeface="Barlow Medium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700">
                        <a:latin typeface="Barlow Medium"/>
                        <a:ea typeface="Barlow Medium"/>
                        <a:cs typeface="Barlow Medium"/>
                        <a:sym typeface="Barlow Medium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Barlow Medium"/>
                        <a:ea typeface="Barlow Medium"/>
                        <a:cs typeface="Barlow Medium"/>
                        <a:sym typeface="Barlow Medium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2300">
                          <a:solidFill>
                            <a:srgbClr val="156082"/>
                          </a:solidFill>
                          <a:latin typeface="Barlow SemiBold"/>
                          <a:ea typeface="Barlow SemiBold"/>
                          <a:cs typeface="Barlow SemiBold"/>
                          <a:sym typeface="Barlow SemiBold"/>
                        </a:rPr>
                        <a:t>171</a:t>
                      </a:r>
                      <a:endParaRPr sz="2300">
                        <a:solidFill>
                          <a:srgbClr val="156082"/>
                        </a:solidFill>
                        <a:latin typeface="Barlow SemiBold"/>
                        <a:ea typeface="Barlow SemiBold"/>
                        <a:cs typeface="Barlow SemiBold"/>
                        <a:sym typeface="Barlow SemiBold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1700">
                          <a:latin typeface="Barlow Medium"/>
                          <a:ea typeface="Barlow Medium"/>
                          <a:cs typeface="Barlow Medium"/>
                          <a:sym typeface="Barlow Medium"/>
                        </a:rPr>
                        <a:t>SPORTOVCŮ</a:t>
                      </a:r>
                      <a:endParaRPr sz="2300">
                        <a:solidFill>
                          <a:srgbClr val="156082"/>
                        </a:solidFill>
                        <a:latin typeface="Barlow Medium"/>
                        <a:ea typeface="Barlow Medium"/>
                        <a:cs typeface="Barlow Medium"/>
                        <a:sym typeface="Barlow Medium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700">
                        <a:latin typeface="Barlow Medium"/>
                        <a:ea typeface="Barlow Medium"/>
                        <a:cs typeface="Barlow Medium"/>
                        <a:sym typeface="Barlow Medium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 gridSpan="2" rowSpan="7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1700">
                          <a:latin typeface="Barlow Medium"/>
                          <a:ea typeface="Barlow Medium"/>
                          <a:cs typeface="Barlow Medium"/>
                          <a:sym typeface="Barlow Medium"/>
                        </a:rPr>
                        <a:t>78 ŽEN (6 CZE)</a:t>
                      </a:r>
                      <a:endParaRPr sz="1700">
                        <a:latin typeface="Barlow Medium"/>
                        <a:ea typeface="Barlow Medium"/>
                        <a:cs typeface="Barlow Medium"/>
                        <a:sym typeface="Barlow Medium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>
                          <a:latin typeface="Barlow"/>
                          <a:ea typeface="Barlow"/>
                          <a:cs typeface="Barlow"/>
                          <a:sym typeface="Barlow"/>
                        </a:rPr>
                        <a:t>39. A. JURČENKO</a:t>
                      </a:r>
                      <a:endParaRPr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>
                          <a:latin typeface="Barlow"/>
                          <a:ea typeface="Barlow"/>
                          <a:cs typeface="Barlow"/>
                          <a:sym typeface="Barlow"/>
                        </a:rPr>
                        <a:t>43. M. SMETANOVÁ</a:t>
                      </a:r>
                      <a:endParaRPr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>
                          <a:latin typeface="Barlow"/>
                          <a:ea typeface="Barlow"/>
                          <a:cs typeface="Barlow"/>
                          <a:sym typeface="Barlow"/>
                        </a:rPr>
                        <a:t>43. M GALEOVÁ</a:t>
                      </a:r>
                      <a:endParaRPr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>
                          <a:latin typeface="Barlow"/>
                          <a:ea typeface="Barlow"/>
                          <a:cs typeface="Barlow"/>
                          <a:sym typeface="Barlow"/>
                        </a:rPr>
                        <a:t>66. V. KONEČNÁ</a:t>
                      </a:r>
                      <a:endParaRPr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>
                          <a:latin typeface="Barlow"/>
                          <a:ea typeface="Barlow"/>
                          <a:cs typeface="Barlow"/>
                          <a:sym typeface="Barlow"/>
                        </a:rPr>
                        <a:t>67. N. PAAROVÁ</a:t>
                      </a:r>
                      <a:endParaRPr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>
                          <a:latin typeface="Barlow"/>
                          <a:ea typeface="Barlow"/>
                          <a:cs typeface="Barlow"/>
                          <a:sym typeface="Barlow"/>
                        </a:rPr>
                        <a:t>72. A. KOŇAŘÍKOVÁ</a:t>
                      </a:r>
                      <a:endParaRPr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7" hMerge="1"/>
                <a:tc gridSpan="2" rowSpan="6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1700">
                          <a:latin typeface="Barlow Medium"/>
                          <a:ea typeface="Barlow Medium"/>
                          <a:cs typeface="Barlow Medium"/>
                          <a:sym typeface="Barlow Medium"/>
                        </a:rPr>
                        <a:t>93 MUŽŮ  (4 CZE)</a:t>
                      </a:r>
                      <a:endParaRPr sz="1700">
                        <a:latin typeface="Barlow Medium"/>
                        <a:ea typeface="Barlow Medium"/>
                        <a:cs typeface="Barlow Medium"/>
                        <a:sym typeface="Barlow Medium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>
                          <a:latin typeface="Barlow"/>
                          <a:ea typeface="Barlow"/>
                          <a:cs typeface="Barlow"/>
                          <a:sym typeface="Barlow"/>
                        </a:rPr>
                        <a:t>15. A. ONDRA</a:t>
                      </a:r>
                      <a:endParaRPr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>
                          <a:latin typeface="Barlow"/>
                          <a:ea typeface="Barlow"/>
                          <a:cs typeface="Barlow"/>
                          <a:sym typeface="Barlow"/>
                        </a:rPr>
                        <a:t>41. L. MOKROLUSKÝ</a:t>
                      </a:r>
                      <a:endParaRPr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>
                          <a:latin typeface="Barlow"/>
                          <a:ea typeface="Barlow"/>
                          <a:cs typeface="Barlow"/>
                          <a:sym typeface="Barlow"/>
                        </a:rPr>
                        <a:t>49. J. ŠTÍPEK</a:t>
                      </a:r>
                      <a:endParaRPr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>
                          <a:latin typeface="Barlow"/>
                          <a:ea typeface="Barlow"/>
                          <a:cs typeface="Barlow"/>
                          <a:sym typeface="Barlow"/>
                        </a:rPr>
                        <a:t>73. M. STRÁNÍK</a:t>
                      </a:r>
                      <a:endParaRPr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6" hMerge="1"/>
              </a:tr>
              <a:tr h="268950">
                <a:tc gridSpan="2" vMerge="1"/>
                <a:tc hMerge="1" vMerge="1"/>
                <a:tc gridSpan="2" vMerge="1"/>
                <a:tc hMerge="1" vMerge="1"/>
              </a:tr>
              <a:tr h="100000">
                <a:tc gridSpan="2" vMerge="1"/>
                <a:tc hMerge="1" vMerge="1"/>
                <a:tc gridSpan="2" vMerge="1"/>
                <a:tc hMerge="1" vMerge="1"/>
              </a:tr>
              <a:tr h="100000">
                <a:tc gridSpan="2" vMerge="1"/>
                <a:tc hMerge="1" vMerge="1"/>
                <a:tc gridSpan="2" vMerge="1"/>
                <a:tc hMerge="1" vMerge="1"/>
              </a:tr>
              <a:tr h="100000">
                <a:tc gridSpan="2" vMerge="1"/>
                <a:tc hMerge="1" vMerge="1"/>
                <a:tc gridSpan="2" vMerge="1"/>
                <a:tc hMerge="1" vMerge="1"/>
              </a:tr>
              <a:tr h="100000">
                <a:tc gridSpan="2" vMerge="1"/>
                <a:tc hMerge="1" vMerge="1"/>
                <a:tc gridSpan="2" vMerge="1"/>
                <a:tc hMerge="1" vMerge="1"/>
              </a:tr>
              <a:tr h="100000">
                <a:tc gridSpan="2" vMerge="1"/>
                <a:tc hMerge="1" vMerge="1"/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cxnSp>
        <p:nvCxnSpPr>
          <p:cNvPr id="68" name="Google Shape;68;p3"/>
          <p:cNvCxnSpPr/>
          <p:nvPr/>
        </p:nvCxnSpPr>
        <p:spPr>
          <a:xfrm>
            <a:off x="5165525" y="2489875"/>
            <a:ext cx="239100" cy="239100"/>
          </a:xfrm>
          <a:prstGeom prst="straightConnector1">
            <a:avLst/>
          </a:prstGeom>
          <a:noFill/>
          <a:ln cap="flat" cmpd="sng" w="19050">
            <a:solidFill>
              <a:srgbClr val="15608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9" name="Google Shape;69;p3"/>
          <p:cNvCxnSpPr/>
          <p:nvPr/>
        </p:nvCxnSpPr>
        <p:spPr>
          <a:xfrm flipH="1">
            <a:off x="3592200" y="2489875"/>
            <a:ext cx="239100" cy="239100"/>
          </a:xfrm>
          <a:prstGeom prst="straightConnector1">
            <a:avLst/>
          </a:prstGeom>
          <a:noFill/>
          <a:ln cap="flat" cmpd="sng" w="19050">
            <a:solidFill>
              <a:srgbClr val="15608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4" title="504284066_17970934049906766_1096418288251892922_n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30587"/>
            <a:ext cx="4483736" cy="5604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4" title="504333671_17970815888906766_1799125770726483034_n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60265" y="-230587"/>
            <a:ext cx="4483736" cy="56046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5"/>
          <p:cNvSpPr txBox="1"/>
          <p:nvPr/>
        </p:nvSpPr>
        <p:spPr>
          <a:xfrm>
            <a:off x="451600" y="380325"/>
            <a:ext cx="48027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2700">
                <a:solidFill>
                  <a:srgbClr val="007AA0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DIVÁCKÁ</a:t>
            </a:r>
            <a:r>
              <a:rPr lang="cs" sz="2700">
                <a:solidFill>
                  <a:srgbClr val="007AA0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 ÚČAST – OFFLINE</a:t>
            </a:r>
            <a:endParaRPr sz="2700">
              <a:solidFill>
                <a:srgbClr val="007AA0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</p:txBody>
      </p:sp>
      <p:graphicFrame>
        <p:nvGraphicFramePr>
          <p:cNvPr id="81" name="Google Shape;81;p5"/>
          <p:cNvGraphicFramePr/>
          <p:nvPr/>
        </p:nvGraphicFramePr>
        <p:xfrm>
          <a:off x="871125" y="18863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{320EBB7B-3FF9-4C3E-A84C-DCC3F7B7D4B5}</a:tableStyleId>
              </a:tblPr>
              <a:tblGrid>
                <a:gridCol w="927225"/>
                <a:gridCol w="2039425"/>
                <a:gridCol w="1892875"/>
                <a:gridCol w="2542200"/>
              </a:tblGrid>
              <a:tr h="3988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>
                          <a:latin typeface="Barlow"/>
                          <a:ea typeface="Barlow"/>
                          <a:cs typeface="Barlow"/>
                          <a:sym typeface="Barlow"/>
                        </a:rPr>
                        <a:t>PÁTEK: </a:t>
                      </a:r>
                      <a:endParaRPr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>
                          <a:latin typeface="Barlow"/>
                          <a:ea typeface="Barlow"/>
                          <a:cs typeface="Barlow"/>
                          <a:sym typeface="Barlow"/>
                        </a:rPr>
                        <a:t>KVALIFIKACE</a:t>
                      </a:r>
                      <a:endParaRPr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>
                          <a:latin typeface="Barlow"/>
                          <a:ea typeface="Barlow"/>
                          <a:cs typeface="Barlow"/>
                          <a:sym typeface="Barlow"/>
                        </a:rPr>
                        <a:t>2 790 DIVÁKŮ</a:t>
                      </a:r>
                      <a:endParaRPr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88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>
                          <a:latin typeface="Barlow"/>
                          <a:ea typeface="Barlow"/>
                          <a:cs typeface="Barlow"/>
                          <a:sym typeface="Barlow"/>
                        </a:rPr>
                        <a:t>SOBOTA:</a:t>
                      </a:r>
                      <a:endParaRPr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>
                          <a:latin typeface="Barlow"/>
                          <a:ea typeface="Barlow"/>
                          <a:cs typeface="Barlow"/>
                          <a:sym typeface="Barlow"/>
                        </a:rPr>
                        <a:t>ŽENY – SEMI / FINÁLE</a:t>
                      </a:r>
                      <a:endParaRPr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>
                          <a:solidFill>
                            <a:schemeClr val="dk1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4 462</a:t>
                      </a:r>
                      <a:r>
                        <a:rPr lang="cs">
                          <a:solidFill>
                            <a:schemeClr val="dk1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 DIVÁKŮ</a:t>
                      </a:r>
                      <a:endParaRPr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88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>
                          <a:latin typeface="Barlow"/>
                          <a:ea typeface="Barlow"/>
                          <a:cs typeface="Barlow"/>
                          <a:sym typeface="Barlow"/>
                        </a:rPr>
                        <a:t>NEDĚLE:</a:t>
                      </a:r>
                      <a:endParaRPr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>
                          <a:solidFill>
                            <a:schemeClr val="dk1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MUŽI</a:t>
                      </a:r>
                      <a:r>
                        <a:rPr lang="cs">
                          <a:solidFill>
                            <a:schemeClr val="dk1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 – SEMI / FINÁLE</a:t>
                      </a:r>
                      <a:endParaRPr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>
                          <a:latin typeface="Barlow"/>
                          <a:ea typeface="Barlow"/>
                          <a:cs typeface="Barlow"/>
                          <a:sym typeface="Barlow"/>
                        </a:rPr>
                        <a:t>3 301 </a:t>
                      </a:r>
                      <a:r>
                        <a:rPr lang="cs">
                          <a:solidFill>
                            <a:schemeClr val="dk1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DIVÁKŮ</a:t>
                      </a:r>
                      <a:endParaRPr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96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2000">
                          <a:solidFill>
                            <a:srgbClr val="156082"/>
                          </a:solidFill>
                          <a:latin typeface="Barlow SemiBold"/>
                          <a:ea typeface="Barlow SemiBold"/>
                          <a:cs typeface="Barlow SemiBold"/>
                          <a:sym typeface="Barlow SemiBold"/>
                        </a:rPr>
                        <a:t>10 553</a:t>
                      </a:r>
                      <a:r>
                        <a:rPr lang="cs" sz="2000">
                          <a:latin typeface="Barlow SemiBold"/>
                          <a:ea typeface="Barlow SemiBold"/>
                          <a:cs typeface="Barlow SemiBold"/>
                          <a:sym typeface="Barlow SemiBold"/>
                        </a:rPr>
                        <a:t> </a:t>
                      </a:r>
                      <a:r>
                        <a:rPr lang="cs">
                          <a:latin typeface="Barlow"/>
                          <a:ea typeface="Barlow"/>
                          <a:cs typeface="Barlow"/>
                          <a:sym typeface="Barlow"/>
                        </a:rPr>
                        <a:t>DIVÁKŮ</a:t>
                      </a:r>
                      <a:endParaRPr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>
                          <a:latin typeface="Barlow"/>
                          <a:ea typeface="Barlow"/>
                          <a:cs typeface="Barlow"/>
                          <a:sym typeface="Barlow"/>
                        </a:rPr>
                        <a:t>8 494  ČR</a:t>
                      </a:r>
                      <a:endParaRPr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>
                          <a:solidFill>
                            <a:schemeClr val="dk1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2 059 ZAHRANIČÍ</a:t>
                      </a:r>
                      <a:endParaRPr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88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88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cxnSp>
        <p:nvCxnSpPr>
          <p:cNvPr id="82" name="Google Shape;82;p5"/>
          <p:cNvCxnSpPr/>
          <p:nvPr/>
        </p:nvCxnSpPr>
        <p:spPr>
          <a:xfrm flipH="1" rot="10800000">
            <a:off x="5332813" y="3292075"/>
            <a:ext cx="424200" cy="58200"/>
          </a:xfrm>
          <a:prstGeom prst="straightConnector1">
            <a:avLst/>
          </a:prstGeom>
          <a:noFill/>
          <a:ln cap="flat" cmpd="sng" w="19050">
            <a:solidFill>
              <a:srgbClr val="15608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3" name="Google Shape;83;p5"/>
          <p:cNvCxnSpPr/>
          <p:nvPr/>
        </p:nvCxnSpPr>
        <p:spPr>
          <a:xfrm>
            <a:off x="5348988" y="3354425"/>
            <a:ext cx="414900" cy="243000"/>
          </a:xfrm>
          <a:prstGeom prst="straightConnector1">
            <a:avLst/>
          </a:prstGeom>
          <a:noFill/>
          <a:ln cap="flat" cmpd="sng" w="19050">
            <a:solidFill>
              <a:srgbClr val="15608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c32e34f296_2_7"/>
          <p:cNvSpPr txBox="1"/>
          <p:nvPr/>
        </p:nvSpPr>
        <p:spPr>
          <a:xfrm>
            <a:off x="451600" y="380325"/>
            <a:ext cx="48027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2700">
                <a:solidFill>
                  <a:srgbClr val="007AA0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DIVÁCKÁ ÚČAST – ONLINE</a:t>
            </a:r>
            <a:endParaRPr sz="2700">
              <a:solidFill>
                <a:srgbClr val="007AA0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</p:txBody>
      </p:sp>
      <p:graphicFrame>
        <p:nvGraphicFramePr>
          <p:cNvPr id="89" name="Google Shape;89;g3c32e34f296_2_7"/>
          <p:cNvGraphicFramePr/>
          <p:nvPr/>
        </p:nvGraphicFramePr>
        <p:xfrm>
          <a:off x="970100" y="17176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{320EBB7B-3FF9-4C3E-A84C-DCC3F7B7D4B5}</a:tableStyleId>
              </a:tblPr>
              <a:tblGrid>
                <a:gridCol w="655475"/>
                <a:gridCol w="1576800"/>
                <a:gridCol w="1121525"/>
                <a:gridCol w="141685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500">
                        <a:solidFill>
                          <a:schemeClr val="dk1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1500">
                          <a:solidFill>
                            <a:schemeClr val="dk1"/>
                          </a:solidFill>
                          <a:latin typeface="Barlow Medium"/>
                          <a:ea typeface="Barlow Medium"/>
                          <a:cs typeface="Barlow Medium"/>
                          <a:sym typeface="Barlow Medium"/>
                        </a:rPr>
                        <a:t>ZÁVOD</a:t>
                      </a:r>
                      <a:endParaRPr sz="1500">
                        <a:solidFill>
                          <a:schemeClr val="dk1"/>
                        </a:solidFill>
                        <a:latin typeface="Barlow Medium"/>
                        <a:ea typeface="Barlow Medium"/>
                        <a:cs typeface="Barlow Medium"/>
                        <a:sym typeface="Barlow Medium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1500">
                          <a:solidFill>
                            <a:schemeClr val="dk1"/>
                          </a:solidFill>
                          <a:latin typeface="Barlow Medium"/>
                          <a:ea typeface="Barlow Medium"/>
                          <a:cs typeface="Barlow Medium"/>
                          <a:sym typeface="Barlow Medium"/>
                        </a:rPr>
                        <a:t>TV KANÁL</a:t>
                      </a:r>
                      <a:endParaRPr sz="1500">
                        <a:solidFill>
                          <a:schemeClr val="dk1"/>
                        </a:solidFill>
                        <a:latin typeface="Barlow Medium"/>
                        <a:ea typeface="Barlow Medium"/>
                        <a:cs typeface="Barlow Medium"/>
                        <a:sym typeface="Barlow Medium"/>
                      </a:endParaRPr>
                    </a:p>
                  </a:txBody>
                  <a:tcPr marT="9525" marB="0" marR="9525" marL="95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1500">
                          <a:solidFill>
                            <a:schemeClr val="dk1"/>
                          </a:solidFill>
                          <a:latin typeface="Barlow Medium"/>
                          <a:ea typeface="Barlow Medium"/>
                          <a:cs typeface="Barlow Medium"/>
                          <a:sym typeface="Barlow Medium"/>
                        </a:rPr>
                        <a:t>RATING (v tis.)</a:t>
                      </a:r>
                      <a:endParaRPr sz="1500">
                        <a:solidFill>
                          <a:schemeClr val="dk1"/>
                        </a:solidFill>
                        <a:latin typeface="Barlow Medium"/>
                        <a:ea typeface="Barlow Medium"/>
                        <a:cs typeface="Barlow Medium"/>
                        <a:sym typeface="Barlow Medium"/>
                      </a:endParaRPr>
                    </a:p>
                  </a:txBody>
                  <a:tcPr marT="9525" marB="0" marR="9525" marL="95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cs" sz="1500">
                          <a:solidFill>
                            <a:schemeClr val="dk1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6</a:t>
                      </a:r>
                      <a:r>
                        <a:rPr lang="cs" sz="1500">
                          <a:solidFill>
                            <a:schemeClr val="dk1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. 6.</a:t>
                      </a:r>
                      <a:endParaRPr sz="1500">
                        <a:solidFill>
                          <a:schemeClr val="dk1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T="9525" marB="0" marR="9525" marL="95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1500">
                          <a:solidFill>
                            <a:schemeClr val="dk1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Kvalifikace</a:t>
                      </a:r>
                      <a:endParaRPr sz="1500">
                        <a:solidFill>
                          <a:schemeClr val="dk1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T="9525" marB="0" marR="9525" marL="95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1500">
                          <a:solidFill>
                            <a:schemeClr val="dk1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ČT SPORT</a:t>
                      </a:r>
                      <a:endParaRPr sz="1500">
                        <a:solidFill>
                          <a:schemeClr val="dk1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T="9525" marB="0" marR="9525" marL="95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1500">
                          <a:solidFill>
                            <a:schemeClr val="dk1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68</a:t>
                      </a:r>
                      <a:endParaRPr sz="1500">
                        <a:solidFill>
                          <a:schemeClr val="dk1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T="9525" marB="0" marR="9525" marL="95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1500">
                          <a:solidFill>
                            <a:schemeClr val="dk1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7. 6.</a:t>
                      </a:r>
                      <a:endParaRPr sz="1500">
                        <a:solidFill>
                          <a:schemeClr val="dk1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T="9525" marB="0" marR="9525" marL="95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1500">
                          <a:solidFill>
                            <a:schemeClr val="dk1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Semifinále muži</a:t>
                      </a:r>
                      <a:endParaRPr sz="1500">
                        <a:solidFill>
                          <a:schemeClr val="dk1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T="9525" marB="0" marR="9525" marL="95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1500">
                          <a:solidFill>
                            <a:schemeClr val="dk1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ČT SPORT</a:t>
                      </a:r>
                      <a:endParaRPr sz="1500">
                        <a:solidFill>
                          <a:schemeClr val="dk1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T="9525" marB="0" marR="9525" marL="95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1500">
                          <a:solidFill>
                            <a:schemeClr val="dk1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161</a:t>
                      </a:r>
                      <a:endParaRPr sz="1500">
                        <a:solidFill>
                          <a:schemeClr val="dk1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T="9525" marB="0" marR="9525" marL="95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1500">
                          <a:solidFill>
                            <a:schemeClr val="dk1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7. 6.</a:t>
                      </a:r>
                      <a:endParaRPr sz="1500">
                        <a:solidFill>
                          <a:schemeClr val="dk1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T="9525" marB="0" marR="9525" marL="95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1500">
                          <a:solidFill>
                            <a:schemeClr val="dk1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Finále muži</a:t>
                      </a:r>
                      <a:endParaRPr sz="1500">
                        <a:solidFill>
                          <a:schemeClr val="dk1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T="9525" marB="0" marR="9525" marL="95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1500">
                          <a:solidFill>
                            <a:schemeClr val="dk1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ČT SPORT</a:t>
                      </a:r>
                      <a:endParaRPr sz="1500">
                        <a:solidFill>
                          <a:schemeClr val="dk1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T="9525" marB="0" marR="9525" marL="95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1500">
                          <a:solidFill>
                            <a:schemeClr val="dk1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160</a:t>
                      </a:r>
                      <a:endParaRPr sz="1500">
                        <a:solidFill>
                          <a:schemeClr val="dk1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T="9525" marB="0" marR="9525" marL="95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1500">
                          <a:solidFill>
                            <a:schemeClr val="dk1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8. 6.</a:t>
                      </a:r>
                      <a:endParaRPr sz="1500">
                        <a:solidFill>
                          <a:schemeClr val="dk1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T="9525" marB="0" marR="9525" marL="95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1500">
                          <a:solidFill>
                            <a:schemeClr val="dk1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Semifinále ženy</a:t>
                      </a:r>
                      <a:endParaRPr sz="1500">
                        <a:solidFill>
                          <a:schemeClr val="dk1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T="9525" marB="0" marR="9525" marL="95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1500">
                          <a:solidFill>
                            <a:schemeClr val="dk1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ČT SPORT</a:t>
                      </a:r>
                      <a:endParaRPr sz="1500">
                        <a:solidFill>
                          <a:schemeClr val="dk1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T="9525" marB="0" marR="9525" marL="95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1500">
                          <a:solidFill>
                            <a:schemeClr val="dk1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144</a:t>
                      </a:r>
                      <a:endParaRPr sz="1500">
                        <a:solidFill>
                          <a:schemeClr val="dk1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T="9525" marB="0" marR="9525" marL="95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1500">
                          <a:solidFill>
                            <a:schemeClr val="dk1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8. 6.</a:t>
                      </a:r>
                      <a:endParaRPr sz="1500">
                        <a:solidFill>
                          <a:schemeClr val="dk1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T="9525" marB="0" marR="9525" marL="95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1500">
                          <a:solidFill>
                            <a:schemeClr val="dk1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Finále ženy</a:t>
                      </a:r>
                      <a:endParaRPr sz="1500">
                        <a:solidFill>
                          <a:schemeClr val="dk1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T="9525" marB="0" marR="9525" marL="95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1500">
                          <a:solidFill>
                            <a:schemeClr val="dk1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ČT 2</a:t>
                      </a:r>
                      <a:endParaRPr sz="1500">
                        <a:solidFill>
                          <a:schemeClr val="dk1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T="9525" marB="0" marR="9525" marL="95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1500">
                          <a:solidFill>
                            <a:schemeClr val="dk1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39</a:t>
                      </a:r>
                      <a:endParaRPr sz="1500">
                        <a:solidFill>
                          <a:schemeClr val="dk1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T="9525" marB="0" marR="9525" marL="95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1500">
                          <a:solidFill>
                            <a:schemeClr val="dk1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6.–8. 6.</a:t>
                      </a:r>
                      <a:endParaRPr sz="1500">
                        <a:solidFill>
                          <a:schemeClr val="dk1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T="9525" marB="0" marR="9525" marL="95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1500">
                          <a:solidFill>
                            <a:schemeClr val="dk1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Reprízy (4)</a:t>
                      </a:r>
                      <a:endParaRPr sz="1500">
                        <a:solidFill>
                          <a:schemeClr val="dk1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T="9525" marB="0" marR="9525" marL="95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1500">
                          <a:solidFill>
                            <a:schemeClr val="dk1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ČT SPORT</a:t>
                      </a:r>
                      <a:endParaRPr sz="1500">
                        <a:solidFill>
                          <a:schemeClr val="dk1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T="9525" marB="0" marR="9525" marL="95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1500">
                          <a:solidFill>
                            <a:schemeClr val="dk1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4</a:t>
                      </a:r>
                      <a:endParaRPr sz="1500">
                        <a:solidFill>
                          <a:schemeClr val="dk1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T="9525" marB="0" marR="9525" marL="95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500">
                        <a:solidFill>
                          <a:schemeClr val="dk1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T="9525" marB="0" marR="9525" marL="95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500">
                        <a:solidFill>
                          <a:schemeClr val="dk1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T="9525" marB="0" marR="9525" marL="95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500">
                        <a:solidFill>
                          <a:schemeClr val="dk1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T="9525" marB="0" marR="9525" marL="95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2300">
                          <a:solidFill>
                            <a:srgbClr val="156082"/>
                          </a:solidFill>
                          <a:latin typeface="Barlow SemiBold"/>
                          <a:ea typeface="Barlow SemiBold"/>
                          <a:cs typeface="Barlow SemiBold"/>
                          <a:sym typeface="Barlow SemiBold"/>
                        </a:rPr>
                        <a:t>576</a:t>
                      </a:r>
                      <a:endParaRPr sz="2300">
                        <a:solidFill>
                          <a:srgbClr val="156082"/>
                        </a:solidFill>
                        <a:latin typeface="Barlow SemiBold"/>
                        <a:ea typeface="Barlow SemiBold"/>
                        <a:cs typeface="Barlow SemiBold"/>
                        <a:sym typeface="Barlow SemiBold"/>
                      </a:endParaRPr>
                    </a:p>
                  </a:txBody>
                  <a:tcPr marT="9525" marB="0" marR="9525" marL="95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g3c32e34f296_2_15"/>
          <p:cNvPicPr preferRelativeResize="0"/>
          <p:nvPr/>
        </p:nvPicPr>
        <p:blipFill rotWithShape="1">
          <a:blip r:embed="rId4">
            <a:alphaModFix/>
          </a:blip>
          <a:srcRect b="5502" l="5060" r="3914" t="7153"/>
          <a:stretch/>
        </p:blipFill>
        <p:spPr>
          <a:xfrm>
            <a:off x="4646175" y="2846698"/>
            <a:ext cx="3884525" cy="124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g3c32e34f296_2_15"/>
          <p:cNvPicPr preferRelativeResize="0"/>
          <p:nvPr/>
        </p:nvPicPr>
        <p:blipFill rotWithShape="1">
          <a:blip r:embed="rId5">
            <a:alphaModFix/>
          </a:blip>
          <a:srcRect b="0" l="3337" r="2376" t="0"/>
          <a:stretch/>
        </p:blipFill>
        <p:spPr>
          <a:xfrm>
            <a:off x="451600" y="2732650"/>
            <a:ext cx="4069350" cy="171880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g3c32e34f296_2_15"/>
          <p:cNvSpPr txBox="1"/>
          <p:nvPr/>
        </p:nvSpPr>
        <p:spPr>
          <a:xfrm>
            <a:off x="4646177" y="5826084"/>
            <a:ext cx="4430700" cy="199800"/>
          </a:xfrm>
          <a:prstGeom prst="rect">
            <a:avLst/>
          </a:prstGeom>
          <a:noFill/>
          <a:ln>
            <a:noFill/>
          </a:ln>
        </p:spPr>
        <p:txBody>
          <a:bodyPr anchorCtr="0" anchor="t" bIns="39075" lIns="78175" spcFirstLastPara="1" rIns="78175" wrap="square" tIns="39075">
            <a:normAutofit lnSpcReduction="1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41"/>
              <a:buFont typeface="Arial"/>
              <a:buNone/>
            </a:pPr>
            <a:r>
              <a:rPr b="0" i="0" lang="cs" sz="940" u="none" cap="none" strike="noStrike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Zdroj: Mediaboard</a:t>
            </a:r>
            <a:endParaRPr b="0" i="0" sz="940" u="none" cap="none" strike="noStrike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97" name="Google Shape;97;g3c32e34f296_2_15"/>
          <p:cNvSpPr txBox="1"/>
          <p:nvPr/>
        </p:nvSpPr>
        <p:spPr>
          <a:xfrm>
            <a:off x="2683922" y="5426395"/>
            <a:ext cx="5176200" cy="3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39075" lIns="78175" spcFirstLastPara="1" rIns="78175" wrap="square" tIns="390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cs" sz="1539" u="none" cap="none" strike="noStrike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AVE = velikost mediálního výstupu × ceníková cena za reklamní prostor</a:t>
            </a:r>
            <a:endParaRPr sz="1197"/>
          </a:p>
        </p:txBody>
      </p:sp>
      <p:sp>
        <p:nvSpPr>
          <p:cNvPr id="98" name="Google Shape;98;g3c32e34f296_2_15"/>
          <p:cNvSpPr txBox="1"/>
          <p:nvPr/>
        </p:nvSpPr>
        <p:spPr>
          <a:xfrm>
            <a:off x="451600" y="380325"/>
            <a:ext cx="48027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2700">
                <a:solidFill>
                  <a:srgbClr val="007AA0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MEDIÁLNÍ ANALÝZA</a:t>
            </a:r>
            <a:endParaRPr sz="2700">
              <a:solidFill>
                <a:srgbClr val="007AA0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</p:txBody>
      </p:sp>
      <p:graphicFrame>
        <p:nvGraphicFramePr>
          <p:cNvPr id="99" name="Google Shape;99;g3c32e34f296_2_15"/>
          <p:cNvGraphicFramePr/>
          <p:nvPr/>
        </p:nvGraphicFramePr>
        <p:xfrm>
          <a:off x="592400" y="1540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{320EBB7B-3FF9-4C3E-A84C-DCC3F7B7D4B5}</a:tableStyleId>
              </a:tblPr>
              <a:tblGrid>
                <a:gridCol w="1989800"/>
                <a:gridCol w="1989800"/>
                <a:gridCol w="1989800"/>
                <a:gridCol w="19898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2200">
                          <a:solidFill>
                            <a:srgbClr val="156082"/>
                          </a:solidFill>
                          <a:latin typeface="Barlow SemiBold"/>
                          <a:ea typeface="Barlow SemiBold"/>
                          <a:cs typeface="Barlow SemiBold"/>
                          <a:sym typeface="Barlow SemiBold"/>
                        </a:rPr>
                        <a:t>384</a:t>
                      </a:r>
                      <a:endParaRPr sz="2200">
                        <a:solidFill>
                          <a:srgbClr val="156082"/>
                        </a:solidFill>
                        <a:latin typeface="Barlow SemiBold"/>
                        <a:ea typeface="Barlow SemiBold"/>
                        <a:cs typeface="Barlow SemiBold"/>
                        <a:sym typeface="Barlow SemiBold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2200">
                          <a:solidFill>
                            <a:srgbClr val="156082"/>
                          </a:solidFill>
                          <a:latin typeface="Barlow SemiBold"/>
                          <a:ea typeface="Barlow SemiBold"/>
                          <a:cs typeface="Barlow SemiBold"/>
                          <a:sym typeface="Barlow SemiBold"/>
                        </a:rPr>
                        <a:t>416 </a:t>
                      </a:r>
                      <a:r>
                        <a:rPr lang="cs" sz="1500">
                          <a:solidFill>
                            <a:srgbClr val="156082"/>
                          </a:solidFill>
                          <a:latin typeface="Barlow SemiBold"/>
                          <a:ea typeface="Barlow SemiBold"/>
                          <a:cs typeface="Barlow SemiBold"/>
                          <a:sym typeface="Barlow SemiBold"/>
                        </a:rPr>
                        <a:t>GRP</a:t>
                      </a:r>
                      <a:endParaRPr sz="1500">
                        <a:solidFill>
                          <a:srgbClr val="156082"/>
                        </a:solidFill>
                        <a:latin typeface="Barlow SemiBold"/>
                        <a:ea typeface="Barlow SemiBold"/>
                        <a:cs typeface="Barlow SemiBold"/>
                        <a:sym typeface="Barlow SemiBold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2200">
                          <a:solidFill>
                            <a:srgbClr val="156082"/>
                          </a:solidFill>
                          <a:latin typeface="Barlow SemiBold"/>
                          <a:ea typeface="Barlow SemiBold"/>
                          <a:cs typeface="Barlow SemiBold"/>
                          <a:sym typeface="Barlow SemiBold"/>
                        </a:rPr>
                        <a:t>66 706 768 </a:t>
                      </a:r>
                      <a:r>
                        <a:rPr lang="cs" sz="1500">
                          <a:solidFill>
                            <a:srgbClr val="156082"/>
                          </a:solidFill>
                          <a:latin typeface="Barlow SemiBold"/>
                          <a:ea typeface="Barlow SemiBold"/>
                          <a:cs typeface="Barlow SemiBold"/>
                          <a:sym typeface="Barlow SemiBold"/>
                        </a:rPr>
                        <a:t>KČ</a:t>
                      </a:r>
                      <a:endParaRPr sz="1500">
                        <a:solidFill>
                          <a:srgbClr val="156082"/>
                        </a:solidFill>
                        <a:latin typeface="Barlow SemiBold"/>
                        <a:ea typeface="Barlow SemiBold"/>
                        <a:cs typeface="Barlow SemiBold"/>
                        <a:sym typeface="Barlow SemiBold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2200">
                          <a:solidFill>
                            <a:srgbClr val="156082"/>
                          </a:solidFill>
                          <a:latin typeface="Barlow SemiBold"/>
                          <a:ea typeface="Barlow SemiBold"/>
                          <a:cs typeface="Barlow SemiBold"/>
                          <a:sym typeface="Barlow SemiBold"/>
                        </a:rPr>
                        <a:t>37 437 768</a:t>
                      </a:r>
                      <a:endParaRPr sz="2200">
                        <a:solidFill>
                          <a:srgbClr val="156082"/>
                        </a:solidFill>
                        <a:latin typeface="Barlow SemiBold"/>
                        <a:ea typeface="Barlow SemiBold"/>
                        <a:cs typeface="Barlow SemiBold"/>
                        <a:sym typeface="Barlow SemiBold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1500">
                          <a:latin typeface="Barlow"/>
                          <a:ea typeface="Barlow"/>
                          <a:cs typeface="Barlow"/>
                          <a:sym typeface="Barlow"/>
                        </a:rPr>
                        <a:t>VÝSTUPŮ</a:t>
                      </a:r>
                      <a:endParaRPr sz="1500"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1500">
                          <a:latin typeface="Barlow"/>
                          <a:ea typeface="Barlow"/>
                          <a:cs typeface="Barlow"/>
                          <a:sym typeface="Barlow"/>
                        </a:rPr>
                        <a:t>MEDIÁLNÍ DOPAD</a:t>
                      </a:r>
                      <a:endParaRPr sz="1500"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1500">
                          <a:latin typeface="Barlow"/>
                          <a:ea typeface="Barlow"/>
                          <a:cs typeface="Barlow"/>
                          <a:sym typeface="Barlow"/>
                        </a:rPr>
                        <a:t>AVE</a:t>
                      </a:r>
                      <a:endParaRPr sz="1500"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1500">
                          <a:latin typeface="Barlow"/>
                          <a:ea typeface="Barlow"/>
                          <a:cs typeface="Barlow"/>
                          <a:sym typeface="Barlow"/>
                        </a:rPr>
                        <a:t>DOSAH</a:t>
                      </a:r>
                      <a:endParaRPr sz="1500"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cxnSp>
        <p:nvCxnSpPr>
          <p:cNvPr id="100" name="Google Shape;100;g3c32e34f296_2_15"/>
          <p:cNvCxnSpPr/>
          <p:nvPr/>
        </p:nvCxnSpPr>
        <p:spPr>
          <a:xfrm>
            <a:off x="333000" y="2571750"/>
            <a:ext cx="8478000" cy="0"/>
          </a:xfrm>
          <a:prstGeom prst="straightConnector1">
            <a:avLst/>
          </a:prstGeom>
          <a:noFill/>
          <a:ln cap="flat" cmpd="sng" w="19050">
            <a:solidFill>
              <a:srgbClr val="15608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g3c32e34f296_2_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83288" y="1468450"/>
            <a:ext cx="7177424" cy="336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g3c32e34f296_2_40" title="P_NSA_VSA_25_4.2_1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g3c32e34f296_2_40"/>
          <p:cNvSpPr txBox="1"/>
          <p:nvPr/>
        </p:nvSpPr>
        <p:spPr>
          <a:xfrm>
            <a:off x="451600" y="380325"/>
            <a:ext cx="76245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2700">
                <a:solidFill>
                  <a:srgbClr val="007AA0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MEDIÁLNÍ ANALÝZA – OBJEM MEDIALIZACE</a:t>
            </a:r>
            <a:endParaRPr sz="2700">
              <a:solidFill>
                <a:srgbClr val="007AA0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g3c32e34f296_2_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81402" y="727925"/>
            <a:ext cx="6981199" cy="4289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g3c32e34f296_2_27" title="P_NSA_VSA_25_4.2_1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