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84975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ERyg5LvCSmNYsK/HIDnobs0o3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0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73115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p2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6393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f694c96e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1f694c96e0a_0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645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69301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cf3dbead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1cf3dbead7d_0_1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5196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cf3dbead7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1cf3dbead7d_0_15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250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5" name="Google Shape;1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1241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cf59c03a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1cf59c03a27_0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2713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cf3dbead7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1cf3dbead7d_0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09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7568d43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1f7568d432f_0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2315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f3dbead7d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1cf3dbead7d_0_22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3702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fa7bcf3f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g1fa7bcf3f77_0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05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3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305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9" name="Google Shape;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8614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096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57902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8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7" name="Google Shape;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13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23858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f88217188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1f882171883_1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10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fa2377a4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fa2377a4d4_0_0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638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fa2377a4d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4100" cy="372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fa2377a4d4_0_7:notes"/>
          <p:cNvSpPr txBox="1">
            <a:spLocks noGrp="1"/>
          </p:cNvSpPr>
          <p:nvPr>
            <p:ph type="body" idx="1"/>
          </p:nvPr>
        </p:nvSpPr>
        <p:spPr>
          <a:xfrm>
            <a:off x="678498" y="4716661"/>
            <a:ext cx="5427900" cy="44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060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175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400"/>
              <a:buChar char="o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"/>
          <p:cNvSpPr txBox="1">
            <a:spLocks noGrp="1"/>
          </p:cNvSpPr>
          <p:nvPr>
            <p:ph type="body" idx="1"/>
          </p:nvPr>
        </p:nvSpPr>
        <p:spPr>
          <a:xfrm>
            <a:off x="311700" y="1500327"/>
            <a:ext cx="8520600" cy="436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>
                <a:solidFill>
                  <a:schemeClr val="dk1"/>
                </a:solidFill>
              </a:rPr>
              <a:t>Koncepce péče o talenty</a:t>
            </a:r>
            <a:endParaRPr sz="2200"/>
          </a:p>
          <a:p>
            <a:pPr marL="45720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cs-CZ" sz="2200"/>
              <a:t>Poslání:</a:t>
            </a:r>
            <a:endParaRPr/>
          </a:p>
          <a:p>
            <a:pPr marL="685800" lvl="1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Char char="o"/>
            </a:pPr>
            <a:r>
              <a:rPr lang="cs-CZ" sz="1400"/>
              <a:t>podpora sportovní přípravy talentovaných sportovců ve věku </a:t>
            </a:r>
            <a:r>
              <a:rPr lang="cs-CZ"/>
              <a:t>8</a:t>
            </a:r>
            <a:r>
              <a:rPr lang="cs-CZ" sz="1400"/>
              <a:t>-23 let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cs-CZ" sz="2200"/>
              <a:t>Úkol svazu:</a:t>
            </a:r>
            <a:endParaRPr/>
          </a:p>
          <a:p>
            <a:pPr marL="914400" lvl="1" indent="-3175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Char char="o"/>
            </a:pPr>
            <a:r>
              <a:rPr lang="cs-CZ"/>
              <a:t>definice potřeb (skupina Talent, NSA)</a:t>
            </a:r>
            <a:endParaRPr/>
          </a:p>
          <a:p>
            <a:pPr marL="914400" lvl="1" indent="-3175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Char char="o"/>
            </a:pPr>
            <a:r>
              <a:rPr lang="cs-CZ"/>
              <a:t>vytvoření podmínek pro kvalitní přípravu mladých sportovců (odborné, finanční, materiální..)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cs-CZ" sz="2200"/>
              <a:t>Základní články systému​:</a:t>
            </a:r>
            <a:endParaRPr/>
          </a:p>
          <a:p>
            <a:pPr marL="685800" lvl="1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Char char="o"/>
            </a:pPr>
            <a:r>
              <a:rPr lang="cs-CZ" sz="1400"/>
              <a:t>Vrcholové sportovní centrum mládeže (VSCM)</a:t>
            </a:r>
            <a:endParaRPr/>
          </a:p>
          <a:p>
            <a:pPr marL="685800" lvl="1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Char char="o"/>
            </a:pPr>
            <a:r>
              <a:rPr lang="cs-CZ" sz="1400"/>
              <a:t>Sportovní centra mládeže (SCM)</a:t>
            </a:r>
            <a:endParaRPr/>
          </a:p>
          <a:p>
            <a:pPr marL="685800" lvl="1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Char char="o"/>
            </a:pPr>
            <a:r>
              <a:rPr lang="cs-CZ" sz="1400"/>
              <a:t>Sportovní střediska mládeže (SpS)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1200"/>
              </a:spcAft>
              <a:buSzPts val="1800"/>
              <a:buNone/>
            </a:pPr>
            <a:endParaRPr sz="2000" b="1">
              <a:solidFill>
                <a:schemeClr val="dk1"/>
              </a:solidFill>
            </a:endParaRPr>
          </a:p>
        </p:txBody>
      </p:sp>
      <p:sp>
        <p:nvSpPr>
          <p:cNvPr id="50" name="Google Shape;50;p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/>
              <a:t>Systém práce s talentovanou mládeží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f694c96e0a_0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Testování členů SCM a SpS</a:t>
            </a:r>
            <a:endParaRPr/>
          </a:p>
        </p:txBody>
      </p:sp>
      <p:sp>
        <p:nvSpPr>
          <p:cNvPr id="104" name="Google Shape;104;g1f694c96e0a_0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 b="1"/>
              <a:t>Testová baterie</a:t>
            </a:r>
            <a:endParaRPr sz="1700" b="1"/>
          </a:p>
          <a:p>
            <a:pPr marL="457200" lvl="0" indent="-33655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Soubor 12ti testů prověřující schopnosti silové, rychlostní, koordinační, balanční, dynamické a silově vytrvalostní</a:t>
            </a:r>
            <a:endParaRPr sz="1700"/>
          </a:p>
          <a:p>
            <a:pPr marL="457200" lvl="0" indent="-33655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Ideou testování je především odhalení slabých článků výkonu</a:t>
            </a:r>
            <a:endParaRPr sz="1700"/>
          </a:p>
          <a:p>
            <a:pPr marL="457200" lvl="0" indent="-33655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Srovnání výkonů umožní poodhalení standardu, kterého by měli členové SCM a SpS dosahovat pro možnosti dosažení optimálních výkonů</a:t>
            </a:r>
            <a:endParaRPr sz="1700"/>
          </a:p>
          <a:p>
            <a:pPr marL="0" lvl="0" indent="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/>
          </a:p>
          <a:p>
            <a:pPr marL="0" lvl="0" indent="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 b="1"/>
              <a:t>Obsahem testové baterie</a:t>
            </a:r>
            <a:endParaRPr sz="1700" b="1"/>
          </a:p>
          <a:p>
            <a:pPr marL="457200" lvl="0" indent="-33655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12 testů s popisky o zaměření,potřebných pomůcek, provedení, záznamový arch</a:t>
            </a:r>
            <a:endParaRPr sz="1700"/>
          </a:p>
          <a:p>
            <a:pPr marL="457200" lvl="0" indent="-336550" algn="l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Pro dosažení větší validity testování budou sloužit instruktážní videa</a:t>
            </a:r>
            <a:endParaRPr sz="1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PRÁCE S TRENÉRY - jejich odměňování</a:t>
            </a:r>
            <a:endParaRPr b="1"/>
          </a:p>
        </p:txBody>
      </p:sp>
      <p:sp>
        <p:nvSpPr>
          <p:cNvPr id="110" name="Google Shape;110;p9"/>
          <p:cNvSpPr txBox="1">
            <a:spLocks noGrp="1"/>
          </p:cNvSpPr>
          <p:nvPr>
            <p:ph type="body" idx="1"/>
          </p:nvPr>
        </p:nvSpPr>
        <p:spPr>
          <a:xfrm>
            <a:off x="311700" y="1237999"/>
            <a:ext cx="8520600" cy="48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cs-CZ" b="1">
                <a:solidFill>
                  <a:schemeClr val="dk1"/>
                </a:solidFill>
              </a:rPr>
              <a:t>L</a:t>
            </a:r>
            <a:r>
              <a:rPr lang="cs-CZ" b="1"/>
              <a:t>EZECKÝ ODDÍL - ZDROJE PŘÍJMU</a:t>
            </a:r>
            <a:endParaRPr b="1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Členské příspěvky - jaká by měla být jejich adekvátní výše?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Můj klub + Provoz a údržba-NSA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ČHS - SPS oddíly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Další dotace - město, kraj, ČUS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Dary, partneři, další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9999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9999"/>
              <a:buNone/>
            </a:pPr>
            <a:r>
              <a:rPr lang="cs-CZ" b="1"/>
              <a:t>K čemu jsou využívány:</a:t>
            </a:r>
            <a:endParaRPr b="1"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vstupy na stěny/nájem stěny/nákup chytů,struktur/údržba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odměny trenérů -tréninky+účast na závodech, tréninkové plány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odměny stavěčů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startovné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fyzio,kondiční příprava, kompenzace členů oddílu-výkonnostní tým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oddílové dresy, trika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náklady na soustředění, metodické/náborové akce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oddílový lezecký materiál (lana, presky, helmy….) a další (notebook, PC, tiskárna, telefon …)</a:t>
            </a:r>
            <a:endParaRPr/>
          </a:p>
          <a:p>
            <a:pPr marL="457200" lvl="0" indent="-30003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/>
              <a:t>ostatní služby - účetní, personální agenda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9999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f3dbead7d_0_1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Oddílový trenér, instruktor </a:t>
            </a:r>
            <a:endParaRPr b="1"/>
          </a:p>
        </p:txBody>
      </p:sp>
      <p:sp>
        <p:nvSpPr>
          <p:cNvPr id="116" name="Google Shape;116;g1cf3dbead7d_0_10"/>
          <p:cNvSpPr txBox="1">
            <a:spLocks noGrp="1"/>
          </p:cNvSpPr>
          <p:nvPr>
            <p:ph type="body" idx="1"/>
          </p:nvPr>
        </p:nvSpPr>
        <p:spPr>
          <a:xfrm>
            <a:off x="311700" y="1142875"/>
            <a:ext cx="8520600" cy="49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>
                <a:solidFill>
                  <a:schemeClr val="dk1"/>
                </a:solidFill>
              </a:rPr>
              <a:t>I</a:t>
            </a:r>
            <a:r>
              <a:rPr lang="cs-CZ" sz="1500">
                <a:solidFill>
                  <a:schemeClr val="dk1"/>
                </a:solidFill>
              </a:rPr>
              <a:t>deál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platný instruktorský kurz-instruktor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dokončené trenérské vzdělání+ licence C1-trenér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zkušenosti s trénováním dětí (nebo alespoň sebe sama)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kvalitní a adekvátní odměňování, benefity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péče oddílu o kvalifikační rozvoj trenérů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flexibilita, motivace a loajalita instruktorů a trenérů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aktivní zapojení do trenérského týmu oddílu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moderní oddílové stěny,chyty, vyjednané podmínky na komerčních stěnách</a:t>
            </a:r>
            <a:endParaRPr sz="15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500"/>
              <a:t>Realita (neplatí pro všechny oddíly :))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instruktoři bez kurzu -doplnění až během práce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trenéři bez licence-doplnění až při práci v oddílu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studenti, “odrostlí” členové oddílu bez zkušeností s trénováním, rodiče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neadekvátní odměňování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bez pravidelné podpory rozvoje, růstu trenérů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časově omezená spolupráce, fluktuace-studenti si najdou práci, odejdou na školu apod.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chybí teamová práce,společné schůzky, debaty - nedostatek času, nadšení?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omezené tréninkové možnosti - souboje s veřejností, nevyhovující profily, cesty,bouldry,neexistující prostor pro rozcvičení/docvičení, izolovanou přípravu, kompenzace</a:t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cf3dbead7d_0_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JAK SE PŘIBLÍŽIT IDEÁLU ?</a:t>
            </a:r>
            <a:endParaRPr b="1"/>
          </a:p>
        </p:txBody>
      </p:sp>
      <p:sp>
        <p:nvSpPr>
          <p:cNvPr id="122" name="Google Shape;122;g1cf3dbead7d_0_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optimální finanční zabezpečení činnosti oddílu - pokusit se dosáhnout na všechny zdroje financování-pomoc ČHS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adekvátní odměna trenérům - kolik? 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poloviční nebo plné úvazky - profesionalizace (DoPP,PS, trenérská smlouva,IČO)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úloha hlavního trenéra oddílu-koordinátor, nastavuje plán příprav, účast na závodech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hierarchie odměňování - podle vzdělání, zkušeností, zpětné vazby ?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motivace trenérů - pravidelné doplňování vzdělání, společné tréninky nebo setkání za účelem doplnění vzdělání, sdílení dojmů z tréninku, diskuse nad svěřenými dětmi + jejich výsledky, spoluúčast při rozvoji oddílu atd.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nefinanční benefity - volné vstupy na stěnu, fyzioterapie, trenérské oblečení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nehledat trenéry mezi studenty, ale spíše mezi motivovanými rodiči, staršími výkonnostními lezci, odrostlými členy oddílů, ale se zájmem a perspektivou (vybírat)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výběr dětí pomocí “náborů” - práce s motivovanými, šikovnými dětmi je zárukou motivace a nadšení i pro trenéry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cs-CZ" sz="1500"/>
              <a:t>zázemí a podmínky - jak pro trenéry, tak pro trénink -sportovní infrastruktura</a:t>
            </a:r>
            <a:endParaRPr sz="1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Práce s trenéry- odměňování</a:t>
            </a:r>
            <a:endParaRPr b="1"/>
          </a:p>
        </p:txBody>
      </p:sp>
      <p:sp>
        <p:nvSpPr>
          <p:cNvPr id="128" name="Google Shape;128;p1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000" b="1"/>
              <a:t>Systém odměňování:</a:t>
            </a:r>
            <a:endParaRPr sz="2000" b="1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-CZ" sz="2000"/>
              <a:t>základní odměna za hodinu práce</a:t>
            </a:r>
            <a:endParaRPr sz="200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-CZ" sz="2000"/>
              <a:t>paušál pro hlavního oddílového trenéra</a:t>
            </a:r>
            <a:endParaRPr sz="200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-CZ" sz="2000"/>
              <a:t>paušál pro vedoucího trenéra SPS</a:t>
            </a:r>
            <a:endParaRPr sz="200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-CZ" sz="2000"/>
              <a:t>vyšší hodinová sazba pro:</a:t>
            </a:r>
            <a:endParaRPr sz="20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o"/>
            </a:pPr>
            <a:r>
              <a:rPr lang="cs-CZ" sz="1500"/>
              <a:t>  </a:t>
            </a:r>
            <a:r>
              <a:rPr lang="cs-CZ" sz="1600"/>
              <a:t>instruktory s instruktorským kurzem-např.200/hod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  trenéry s licencí C1,C2-250/hod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  trenéry s licencí B-300/hod</a:t>
            </a:r>
            <a:endParaRPr sz="160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o"/>
            </a:pPr>
            <a:r>
              <a:rPr lang="cs-CZ" sz="1600"/>
              <a:t>  vyšší odměna nezávislá na úrovni trenérského vzdělání-možnost ocenit kvalitu trenérské práce-300/hod</a:t>
            </a:r>
            <a:r>
              <a:rPr lang="cs-CZ" sz="1500"/>
              <a:t>                              </a:t>
            </a:r>
            <a:r>
              <a:rPr lang="cs-CZ" sz="1700"/>
              <a:t>     </a:t>
            </a:r>
            <a:r>
              <a:rPr lang="cs-CZ"/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cf59c03a27_0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PŘÍKLAD HIERARCHIE ODMĚŇOVÁNÍ</a:t>
            </a:r>
            <a:endParaRPr/>
          </a:p>
        </p:txBody>
      </p:sp>
      <p:sp>
        <p:nvSpPr>
          <p:cNvPr id="134" name="Google Shape;134;g1cf59c03a27_0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b="1" dirty="0">
                <a:solidFill>
                  <a:srgbClr val="000000"/>
                </a:solidFill>
              </a:rPr>
              <a:t>Odměny instruktoři/trenéři: PŘÍKLAD</a:t>
            </a:r>
            <a:endParaRPr sz="1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                                                                         hodina     trénink 90 min	trénink 2 hodiny                                                                               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1.pomocník trenéra bez licence 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                      </a:t>
            </a:r>
            <a:r>
              <a:rPr lang="cs-CZ" sz="1600" dirty="0" smtClean="0">
                <a:solidFill>
                  <a:srgbClr val="000000"/>
                </a:solidFill>
              </a:rPr>
              <a:t>130</a:t>
            </a:r>
            <a:r>
              <a:rPr lang="cs-CZ" sz="1600" dirty="0">
                <a:solidFill>
                  <a:srgbClr val="000000"/>
                </a:solidFill>
              </a:rPr>
              <a:t>		200	</a:t>
            </a:r>
            <a:r>
              <a:rPr lang="cs-CZ" sz="1600" dirty="0" smtClean="0">
                <a:solidFill>
                  <a:srgbClr val="000000"/>
                </a:solidFill>
              </a:rPr>
              <a:t>260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2.instruktor lezení (včetně těch,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kteří zahájili kurz)	</a:t>
            </a:r>
            <a:r>
              <a:rPr lang="cs-CZ" sz="1600" dirty="0">
                <a:solidFill>
                  <a:srgbClr val="000000"/>
                </a:solidFill>
              </a:rPr>
              <a:t>	</a:t>
            </a:r>
            <a:r>
              <a:rPr lang="cs-CZ" sz="1600" dirty="0" smtClean="0">
                <a:solidFill>
                  <a:srgbClr val="000000"/>
                </a:solidFill>
              </a:rPr>
              <a:t>	          </a:t>
            </a:r>
            <a:r>
              <a:rPr lang="cs-CZ" sz="1600" dirty="0" smtClean="0">
                <a:solidFill>
                  <a:srgbClr val="000000"/>
                </a:solidFill>
              </a:rPr>
              <a:t>200</a:t>
            </a:r>
            <a:r>
              <a:rPr lang="cs-CZ" sz="1600" dirty="0" smtClean="0">
                <a:solidFill>
                  <a:srgbClr val="000000"/>
                </a:solidFill>
              </a:rPr>
              <a:t>               </a:t>
            </a:r>
            <a:r>
              <a:rPr lang="cs-CZ" sz="1600" dirty="0" smtClean="0">
                <a:solidFill>
                  <a:srgbClr val="000000"/>
                </a:solidFill>
              </a:rPr>
              <a:t>300</a:t>
            </a:r>
            <a:r>
              <a:rPr lang="cs-CZ" sz="1600" dirty="0">
                <a:solidFill>
                  <a:srgbClr val="000000"/>
                </a:solidFill>
              </a:rPr>
              <a:t>	400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3.instruktor lezení malé děti 4-6 let	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         </a:t>
            </a:r>
            <a:r>
              <a:rPr lang="cs-CZ" sz="1600" dirty="0" smtClean="0">
                <a:solidFill>
                  <a:srgbClr val="000000"/>
                </a:solidFill>
              </a:rPr>
              <a:t>350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4.trenér licence C			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         </a:t>
            </a:r>
            <a:r>
              <a:rPr lang="cs-CZ" sz="1600" dirty="0" smtClean="0">
                <a:solidFill>
                  <a:srgbClr val="000000"/>
                </a:solidFill>
              </a:rPr>
              <a:t>225		350</a:t>
            </a:r>
            <a:r>
              <a:rPr lang="cs-CZ" sz="1600" dirty="0">
                <a:solidFill>
                  <a:srgbClr val="000000"/>
                </a:solidFill>
              </a:rPr>
              <a:t>	</a:t>
            </a:r>
            <a:r>
              <a:rPr lang="cs-CZ" sz="1600" dirty="0" smtClean="0">
                <a:solidFill>
                  <a:srgbClr val="000000"/>
                </a:solidFill>
              </a:rPr>
              <a:t>450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5.trenér licence B			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         </a:t>
            </a:r>
            <a:r>
              <a:rPr lang="cs-CZ" sz="1600" dirty="0" smtClean="0">
                <a:solidFill>
                  <a:srgbClr val="000000"/>
                </a:solidFill>
              </a:rPr>
              <a:t>300</a:t>
            </a:r>
            <a:r>
              <a:rPr lang="cs-CZ" sz="1600" dirty="0">
                <a:solidFill>
                  <a:srgbClr val="000000"/>
                </a:solidFill>
              </a:rPr>
              <a:t>		450	</a:t>
            </a:r>
            <a:r>
              <a:rPr lang="cs-CZ" sz="1600" dirty="0" smtClean="0">
                <a:solidFill>
                  <a:srgbClr val="000000"/>
                </a:solidFill>
              </a:rPr>
              <a:t>500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6.trenér tělocviky základ.+</a:t>
            </a:r>
            <a:r>
              <a:rPr lang="cs-CZ" sz="1600" dirty="0" err="1">
                <a:solidFill>
                  <a:srgbClr val="000000"/>
                </a:solidFill>
              </a:rPr>
              <a:t>stř</a:t>
            </a:r>
            <a:r>
              <a:rPr lang="cs-CZ" sz="1600" dirty="0">
                <a:solidFill>
                  <a:srgbClr val="000000"/>
                </a:solidFill>
              </a:rPr>
              <a:t>. škol			300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600" dirty="0">
                <a:solidFill>
                  <a:srgbClr val="000000"/>
                </a:solidFill>
              </a:rPr>
              <a:t>7.BPV-neziskovky, dětské domovy			250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f3dbead7d_0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Práce s trenéry -  </a:t>
            </a:r>
            <a:r>
              <a:rPr lang="cs-CZ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vzdělávání</a:t>
            </a:r>
            <a:r>
              <a:rPr lang="cs-CZ"/>
              <a:t>,licence</a:t>
            </a:r>
            <a:endParaRPr/>
          </a:p>
        </p:txBody>
      </p:sp>
      <p:sp>
        <p:nvSpPr>
          <p:cNvPr id="140" name="Google Shape;140;g1cf3dbead7d_0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800" b="1"/>
              <a:t>Model 1</a:t>
            </a:r>
            <a:endParaRPr sz="1800" b="1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trenérské vzdělání uhradí nebo na něj významně přispěje oddíl = závazek trenéra pracovat pro oddíl nějakou dobu (smluvní,morální)= špatně vymahatelné</a:t>
            </a: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doškolování, doplnění vzdělání si hradí trenér sám - nemá ale moc motivaci</a:t>
            </a:r>
            <a:endParaRPr sz="18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800" b="1"/>
              <a:t>Model 2</a:t>
            </a:r>
            <a:endParaRPr sz="1800" b="1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trenérské vzdělání si uhradí trenér sám (nebo oddíl jen poměrnou část)- není pak tolik vázán v oddílu, který za něj zaplatil, investice do něčeho, čím se trenér bude živit nebo si přivydělávat</a:t>
            </a: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1800"/>
              <a:t>doškolování, semináře, další kurzy hradí za trenéra oddíl - pro trenéra motivační, může to vnímat jako benefity a zvyšuje to jeho loajalitu k oddílu, pro který pracuje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f7568d432f_0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Tipy na rozvoj a doplnění trenérského vzdělání</a:t>
            </a:r>
            <a:endParaRPr b="1"/>
          </a:p>
        </p:txBody>
      </p:sp>
      <p:sp>
        <p:nvSpPr>
          <p:cNvPr id="146" name="Google Shape;146;g1f7568d432f_0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 b="1"/>
              <a:t>ČHS  doškolovací kurzy</a:t>
            </a:r>
            <a:endParaRPr b="1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0627"/>
              <a:buNone/>
            </a:pPr>
            <a:r>
              <a:rPr lang="cs-CZ" sz="1759"/>
              <a:t>zajišťují odborníci, se kterými spolupracujeme na úrovni reprezentace a péče o talentovanou mládež</a:t>
            </a:r>
            <a:endParaRPr sz="1759"/>
          </a:p>
          <a:p>
            <a:pPr marL="914400" lvl="0" indent="-32704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-CZ" sz="1675"/>
              <a:t>Fyziogym Cooper</a:t>
            </a:r>
            <a:endParaRPr sz="1675"/>
          </a:p>
          <a:p>
            <a:pPr marL="914400" lvl="0" indent="-32704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-CZ" sz="1675"/>
              <a:t>Andrle Sport</a:t>
            </a:r>
            <a:endParaRPr sz="1675"/>
          </a:p>
          <a:p>
            <a:pPr marL="914400" lvl="0" indent="-32704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-CZ" sz="1675"/>
              <a:t>MUDr.Tomáš Soukup - výživový poradce</a:t>
            </a:r>
            <a:endParaRPr sz="1675"/>
          </a:p>
          <a:p>
            <a:pPr marL="914400" lvl="0" indent="-32704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-CZ" sz="1675"/>
              <a:t>Baluo - aplikované centrum Olomouc</a:t>
            </a:r>
            <a:endParaRPr sz="1675"/>
          </a:p>
          <a:p>
            <a:pPr marL="914400" lvl="0" indent="-32704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-CZ" sz="1675"/>
              <a:t>účast na soustředěních reprezentace, SCM, SPS</a:t>
            </a:r>
            <a:endParaRPr sz="1675"/>
          </a:p>
          <a:p>
            <a:pPr marL="457200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 b="1"/>
              <a:t>Victoria - EDIS</a:t>
            </a:r>
            <a:endParaRPr b="1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4467"/>
              <a:buNone/>
            </a:pPr>
            <a:r>
              <a:rPr lang="cs-CZ" sz="1700"/>
              <a:t>vzdělávací platforma, s cílem shromažďovat informace pro trenéry, sportovce, rodiče - videa a texty seřazené podle témat (psychologie sportu, duševní poruchy sportovců, PPP, mediální tlak, Covid, tepelné trauma atd.) https://edis.vsc.cz/</a:t>
            </a:r>
            <a:endParaRPr sz="2200"/>
          </a:p>
          <a:p>
            <a:pPr marL="457200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cs-CZ" b="1"/>
              <a:t>ČOV </a:t>
            </a:r>
            <a:endParaRPr b="1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4467"/>
              <a:buNone/>
            </a:pPr>
            <a:r>
              <a:rPr lang="cs-CZ" sz="1700" b="1"/>
              <a:t>Mosty</a:t>
            </a:r>
            <a:r>
              <a:rPr lang="cs-CZ" sz="1700"/>
              <a:t>-každoroční mezinárodní konference, </a:t>
            </a:r>
            <a:endParaRPr sz="17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4467"/>
              <a:buNone/>
            </a:pPr>
            <a:r>
              <a:rPr lang="cs-CZ" sz="1700" b="1"/>
              <a:t>Dialogy</a:t>
            </a:r>
            <a:r>
              <a:rPr lang="cs-CZ" sz="1700"/>
              <a:t>-interaktivní semináře</a:t>
            </a:r>
            <a:endParaRPr sz="17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4467"/>
              <a:buNone/>
            </a:pPr>
            <a:r>
              <a:rPr lang="cs-CZ" sz="1700"/>
              <a:t>”Spojení mezi teorií a praxí ve sportu” https://www.olympijskytym.cz/vzdelavani-treneri</a:t>
            </a:r>
            <a:endParaRPr sz="17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cf3dbead7d_0_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b="1"/>
              <a:t>Práce s oddílovými stavěči</a:t>
            </a:r>
            <a:endParaRPr b="1"/>
          </a:p>
        </p:txBody>
      </p:sp>
      <p:sp>
        <p:nvSpPr>
          <p:cNvPr id="152" name="Google Shape;152;g1cf3dbead7d_0_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700" b="1"/>
              <a:t>Ideál:</a:t>
            </a:r>
            <a:endParaRPr sz="1700" b="1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oddílový stavěč s licencí -plný úvazek (IČO,PP)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adekvátní odměna-finanční i jiné benefity - fyzio, regenerace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rozvoj a další vzdělávání (workshopy)-nabídka na straně ČHS</a:t>
            </a:r>
            <a:endParaRPr sz="17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700" b="1"/>
              <a:t>Realita: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staví trenéři, starší členové oddílů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pokud stavěč, tak často bez licence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nepravidelná, neadekvátní odměna 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minimální obměna cest/bouldrů</a:t>
            </a:r>
            <a:endParaRPr sz="17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700" b="1"/>
              <a:t>Jak se přiblížit ideálu:</a:t>
            </a:r>
            <a:endParaRPr sz="1700" b="1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stavěčská licence - nabídka kvalitního školení “kurzu pro závodní stavění” organizovaného  ČHS ”Směrnice o stavěčích”</a:t>
            </a:r>
            <a:endParaRPr sz="170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 b="1"/>
              <a:t>ČHS workshop oddílový stavěč -proběhne v roce  2023</a:t>
            </a:r>
            <a:endParaRPr sz="1700" b="1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praxe-stavěče na závodech 3. ligy ČHS, pomocného stavěče na závodech 2. ligy ČHS</a:t>
            </a:r>
            <a:endParaRPr sz="1700" b="1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/>
              <a:t>přiměřené sazby - sjednotit v rámci ČR?</a:t>
            </a:r>
            <a:endParaRPr sz="170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fa7bcf3f77_0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b="1" dirty="0"/>
              <a:t>Skupina Talent</a:t>
            </a:r>
            <a:endParaRPr b="1" dirty="0"/>
          </a:p>
        </p:txBody>
      </p:sp>
      <p:sp>
        <p:nvSpPr>
          <p:cNvPr id="50" name="Google Shape;50;g1fa7bcf3f77_0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00" b="1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b="1" dirty="0"/>
              <a:t>Problém:</a:t>
            </a:r>
            <a:endParaRPr sz="1700" dirty="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 dirty="0"/>
              <a:t>Nemáme podchycený přísun talentované mládeže z veřejnosti, neumíme talenty aktivně vyhledávat, případně oni nevědí kam by se mohli obrátit.</a:t>
            </a:r>
            <a:endParaRPr sz="17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b="1" dirty="0"/>
              <a:t>Cíl:</a:t>
            </a:r>
            <a:endParaRPr sz="1700" dirty="0"/>
          </a:p>
          <a:p>
            <a:pPr marL="457200" lvl="0" indent="-3365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cs-CZ" sz="1700" dirty="0"/>
              <a:t>Máme funkční systém, který je schopen generovat talenty.</a:t>
            </a:r>
            <a:endParaRPr sz="17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b="1" dirty="0"/>
              <a:t>Výstupy:</a:t>
            </a:r>
            <a:endParaRPr sz="1700" b="1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 dirty="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dirty="0"/>
              <a:t>1. Definice talentu</a:t>
            </a:r>
            <a:endParaRPr sz="1700" dirty="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dirty="0"/>
              <a:t>2. Oblast a postupy, jak (potenciální) talenty vyhledávat</a:t>
            </a:r>
            <a:endParaRPr sz="1700" dirty="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dirty="0"/>
              <a:t>3. Dostatek vhodných kandidátů, se kterými je možné pracovat </a:t>
            </a:r>
            <a:endParaRPr sz="1700" dirty="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dirty="0"/>
              <a:t>4. Standardní postup pro testování kandidátů a další postup pro jejich nasměrování </a:t>
            </a:r>
            <a:endParaRPr sz="1700" dirty="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700" dirty="0"/>
              <a:t>5. Dostatek vhodných oddílů</a:t>
            </a:r>
            <a:endParaRPr sz="1700" dirty="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00" dirty="0"/>
          </a:p>
        </p:txBody>
      </p:sp>
    </p:spTree>
    <p:extLst>
      <p:ext uri="{BB962C8B-B14F-4D97-AF65-F5344CB8AC3E}">
        <p14:creationId xmlns:p14="http://schemas.microsoft.com/office/powerpoint/2010/main" val="14228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400"/>
              <a:t>Sportovní tréninková centra</a:t>
            </a:r>
            <a:endParaRPr sz="2520"/>
          </a:p>
        </p:txBody>
      </p:sp>
      <p:sp>
        <p:nvSpPr>
          <p:cNvPr id="56" name="Google Shape;56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Vrcholové sportovní centrum mládeže – VSCM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zřízeno přímo svazem při tréninkových centrech reprezentace Jungle Sport park a Hudy Brno s působností pro celou ČR 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cíl: odborné vedení vybraných členů reprezentace ve věku 15-23 let a jejich příprava na</a:t>
            </a:r>
            <a:r>
              <a:rPr lang="cs-CZ" sz="16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mezinárodní</a:t>
            </a:r>
            <a:r>
              <a:rPr lang="cs-CZ" sz="1600"/>
              <a:t> závody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za činnost odpovídá KSL - hlavní trenér VSCM a spolupracují reprezentační trenéři 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počet členů - 17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činnost a podpora- společné tréninky/soustředění, fyzio podpora, odborná metodická podpora, Yarmill, sportovní prohlídky, testování Baluo, budget - finanční podpora, spolupráce s osobními trenéry sportovců, náklady na účast na mezinárodních závodech</a:t>
            </a:r>
            <a:endParaRPr sz="1600"/>
          </a:p>
          <a:p>
            <a:pPr marL="457200" lvl="1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400"/>
              <a:t>Sportovní tréninková centra</a:t>
            </a:r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cs-CZ" sz="2400"/>
              <a:t>Sportovní centra mládeže – SCM</a:t>
            </a:r>
            <a:endParaRPr sz="2400"/>
          </a:p>
          <a:p>
            <a:pPr marL="4572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914400" marR="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zřízeno přímo svazem - 2 centra – SCM Čechy a SCM Morava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cíl: rozvíjet specifické pohybové schopnosti a dovednosti ve vztahu ke sportovnímu lezení u talentovaných sportovců a vytvářet u nich pozitivní vztah ke sportovnímu lezení, trénování a závodění s cílem uplatnit se v reprezentaci ČR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určena pro sportovce 12-15 let, kteří splní nominační kritéria pro daný rok - kategorie U14 a </a:t>
            </a:r>
            <a:r>
              <a:rPr lang="cs-CZ" sz="16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U16</a:t>
            </a:r>
            <a:r>
              <a:rPr lang="cs-CZ" sz="1600"/>
              <a:t> 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počet členů 20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každé SCM má svého vedoucího trenéra a spolupracující smluvní trenéry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organizace – pravidelné tréninky (1x měsíčně) za účasti fyzioterapie a dalších odborníků, konzultace, volné vstupy do TC, Yarmill atd.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400"/>
              <a:t>Sportovní tréninková centra</a:t>
            </a:r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2400"/>
              <a:t>Sportovní střediska mládeže – SpS</a:t>
            </a:r>
            <a:endParaRPr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100"/>
              <a:t>Historie - SpS v působnosti svazu - 2020-2021</a:t>
            </a:r>
            <a:endParaRPr sz="210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0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setkání se zástupci oddílů - srpen 2020 Teplice, zahájení září 2020, ukončení první fáze prosinec 2021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SpS zřízeny přímo svazem s působností pro 3 oblasti – Čechy, Morava jih a Morava sever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dokument Koncepce SpS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SpS řídil vedoucí trenér (kvalifikace trenér A n. B licence) + smluvní trenéři SpS, osobní trenéři členů SpS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členi SpS - sportovci ve věku 8-15 let, v roce 2021 bylo cca 40 členů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organizace - 1x měsíčně tréninky každého SpS, účast fyzioterapeutů, stavěči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členi volné vstupy do TC, Baluo testování, Yarmill</a:t>
            </a:r>
            <a:endParaRPr sz="1600"/>
          </a:p>
          <a:p>
            <a:pPr marL="91440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400"/>
              <a:t>Sportovní tréninková centra</a:t>
            </a:r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2400"/>
              <a:t>Sportovní střediska mládeže – SpS</a:t>
            </a:r>
            <a:endParaRPr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200"/>
              <a:t>Historie - oddíly se statusem SpS - 2022</a:t>
            </a:r>
            <a:endParaRPr sz="220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srpen 2021 výzva oddílům pro zapojení do systému SpS - (kritéria)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setkání s oddíly Teplice - srpen 2021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upravená koncepce SpS platná od r. 2022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Od 1.1.2022 přechod SpS pod sportovní oddíly 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11 SpS - zapojeno 95 dětí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organizace činnosti: nominace členů, tréninky SpS v rámci oddílů, otevřené tréninky (3 ročně), 2 svazové tréninky pro všechny SpS, dotace na odměny SPS trenérů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srpen 2022 nová výzva k získání statusu SpS</a:t>
            </a:r>
            <a:endParaRPr sz="160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400"/>
              <a:t>Sportovní tréninková centra</a:t>
            </a:r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2400"/>
              <a:t>Sportovní střediska mládeže – SpS – výhled</a:t>
            </a:r>
            <a:r>
              <a:rPr lang="cs-CZ"/>
              <a:t> </a:t>
            </a:r>
            <a:r>
              <a:rPr lang="cs-CZ" sz="2400"/>
              <a:t>rok 2023</a:t>
            </a:r>
            <a:endParaRPr sz="24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od 1.1.2023 - 13 SpS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počet sportovců - nominace oddílů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struktura - koordinátor SpS, hlavní trenér SpS, oddíloví trenéři, repre trenéři, členi SpS - 8-15 let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organizace obdobná jako 2022 - příprava v rámci svého SpS, společné tréninky - kalendář, svazové tréninky, finanční podpora ze strany svazu, metodická podpora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dotace NSA - SpS jako koneční příjemci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propojení s oddíly působícími v daném regionu - ukázkové tréninky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testovací baterie</a:t>
            </a:r>
            <a:endParaRPr sz="1600"/>
          </a:p>
          <a:p>
            <a:pPr marL="914400" lvl="1" indent="-330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širší spolupráce s trenéry</a:t>
            </a:r>
            <a:endParaRPr sz="1600">
              <a:solidFill>
                <a:srgbClr val="FF0000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457200" lvl="0" indent="-228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f882171883_1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400"/>
              <a:t>Sportovní tréninková centra</a:t>
            </a:r>
            <a:endParaRPr/>
          </a:p>
        </p:txBody>
      </p:sp>
      <p:sp>
        <p:nvSpPr>
          <p:cNvPr id="86" name="Google Shape;86;g1f882171883_1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Zapojení do systému péče o talentovanou mládež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oddíl - získání statusu SpS x spolupráce s některým SpS 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trenér - osobní trenér sportovce/člena, trenér centra mládeže, náhledy tréninků jednotlivých center, akce sportovních center s přesahem do vzdělávání</a:t>
            </a:r>
            <a:endParaRPr sz="16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/>
              <a:t>sportovec/člen oddílu - člen VSCM n. SCM, člen SpS svého oddílu, člen regionálního SpS (dohoda o zařazení sportovců)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fa2377a4d4_0_0"/>
          <p:cNvSpPr txBox="1">
            <a:spLocks noGrp="1"/>
          </p:cNvSpPr>
          <p:nvPr>
            <p:ph type="title"/>
          </p:nvPr>
        </p:nvSpPr>
        <p:spPr>
          <a:xfrm>
            <a:off x="311700" y="58391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Tréninkový deník Yarmill</a:t>
            </a:r>
            <a:endParaRPr/>
          </a:p>
        </p:txBody>
      </p:sp>
      <p:sp>
        <p:nvSpPr>
          <p:cNvPr id="92" name="Google Shape;92;g1fa2377a4d4_0_0"/>
          <p:cNvSpPr txBox="1">
            <a:spLocks noGrp="1"/>
          </p:cNvSpPr>
          <p:nvPr>
            <p:ph type="body" idx="1"/>
          </p:nvPr>
        </p:nvSpPr>
        <p:spPr>
          <a:xfrm>
            <a:off x="311700" y="1527183"/>
            <a:ext cx="8520600" cy="4555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online prostředí + vše na jednom místě + aplikace pro sportovce</a:t>
            </a:r>
            <a:endParaRPr sz="1600">
              <a:highlight>
                <a:schemeClr val="lt1"/>
              </a:highlight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systém, nikoliv nahodilé tréninky</a:t>
            </a:r>
            <a:endParaRPr sz="1600">
              <a:highlight>
                <a:schemeClr val="lt1"/>
              </a:highlight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zpětná vazba dětí z tréninku - komunikace, která vede k větší motivovanosti dětí</a:t>
            </a:r>
            <a:endParaRPr sz="1600">
              <a:highlight>
                <a:schemeClr val="lt1"/>
              </a:highlight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evidence docházky</a:t>
            </a:r>
            <a:endParaRPr sz="1600">
              <a:highlight>
                <a:schemeClr val="lt1"/>
              </a:highlight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videotéka cviků (možnost zapojení dítěte do tréninku i o víkendu či na dovolené)</a:t>
            </a:r>
            <a:endParaRPr sz="1600">
              <a:highlight>
                <a:schemeClr val="lt1"/>
              </a:highlight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hlavní trenér může stanovit trénink</a:t>
            </a:r>
            <a:endParaRPr sz="1600">
              <a:highlight>
                <a:schemeClr val="lt1"/>
              </a:highlight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ostatní trenéři tréninky mohou vidět (=inspirace a sdílení zkušeností a nápadů (trenéři se od sebe mohou učit)</a:t>
            </a:r>
            <a:endParaRPr sz="1600">
              <a:highlight>
                <a:schemeClr val="lt1"/>
              </a:highlight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zlevněná licence trenérům, kteří se do Yarmilla "jen koukají" (100,-/měsíc)</a:t>
            </a:r>
            <a:endParaRPr sz="1600">
              <a:highlight>
                <a:schemeClr val="lt1"/>
              </a:highlight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o"/>
            </a:pPr>
            <a:r>
              <a:rPr lang="cs-CZ" sz="1600">
                <a:highlight>
                  <a:schemeClr val="lt1"/>
                </a:highlight>
              </a:rPr>
              <a:t>možnost děti pouze evidovat (zdarma) nebo možnost dětí zapisovat (100,-/měsíc do 14 let vč.)</a:t>
            </a:r>
            <a:endParaRPr sz="11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1fa2377a4d4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9012" y="158275"/>
            <a:ext cx="6225976" cy="270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fa2377a4d4_0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8888" y="3103525"/>
            <a:ext cx="6299424" cy="27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Microsoft Office PowerPoint</Application>
  <PresentationFormat>Předvádění na obrazovce (4:3)</PresentationFormat>
  <Paragraphs>211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Simple Light</vt:lpstr>
      <vt:lpstr>Systém práce s talentovanou mládeží</vt:lpstr>
      <vt:lpstr>Sportovní tréninková centra</vt:lpstr>
      <vt:lpstr>Sportovní tréninková centra</vt:lpstr>
      <vt:lpstr>Sportovní tréninková centra</vt:lpstr>
      <vt:lpstr>Sportovní tréninková centra</vt:lpstr>
      <vt:lpstr>Sportovní tréninková centra</vt:lpstr>
      <vt:lpstr>Sportovní tréninková centra</vt:lpstr>
      <vt:lpstr>Tréninkový deník Yarmill</vt:lpstr>
      <vt:lpstr>Prezentace aplikace PowerPoint</vt:lpstr>
      <vt:lpstr>Testování členů SCM a SpS</vt:lpstr>
      <vt:lpstr>PRÁCE S TRENÉRY - jejich odměňování</vt:lpstr>
      <vt:lpstr>Oddílový trenér, instruktor </vt:lpstr>
      <vt:lpstr>JAK SE PŘIBLÍŽIT IDEÁLU ?</vt:lpstr>
      <vt:lpstr>Práce s trenéry- odměňování</vt:lpstr>
      <vt:lpstr>PŘÍKLAD HIERARCHIE ODMĚŇOVÁNÍ</vt:lpstr>
      <vt:lpstr>Práce s trenéry -  vzdělávání,licence</vt:lpstr>
      <vt:lpstr>Tipy na rozvoj a doplnění trenérského vzdělání</vt:lpstr>
      <vt:lpstr>Práce s oddílovými stavěči</vt:lpstr>
      <vt:lpstr>Skupina Talent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práce s talentovanou mládeží</dc:title>
  <dc:creator>Michaela Košatková</dc:creator>
  <cp:lastModifiedBy>Účet Microsoft</cp:lastModifiedBy>
  <cp:revision>1</cp:revision>
  <dcterms:modified xsi:type="dcterms:W3CDTF">2023-01-21T13:18:27Z</dcterms:modified>
</cp:coreProperties>
</file>