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61" r:id="rId4"/>
    <p:sldId id="263" r:id="rId5"/>
    <p:sldId id="265" r:id="rId6"/>
    <p:sldId id="266" r:id="rId7"/>
    <p:sldId id="274" r:id="rId8"/>
    <p:sldId id="267" r:id="rId9"/>
    <p:sldId id="276" r:id="rId10"/>
    <p:sldId id="268" r:id="rId11"/>
    <p:sldId id="269" r:id="rId12"/>
    <p:sldId id="281" r:id="rId13"/>
    <p:sldId id="282" r:id="rId14"/>
    <p:sldId id="283" r:id="rId15"/>
    <p:sldId id="284" r:id="rId16"/>
    <p:sldId id="285" r:id="rId17"/>
    <p:sldId id="270" r:id="rId18"/>
    <p:sldId id="279" r:id="rId19"/>
    <p:sldId id="271" r:id="rId20"/>
    <p:sldId id="272" r:id="rId21"/>
    <p:sldId id="273" r:id="rId22"/>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446" y="108"/>
      </p:cViewPr>
      <p:guideLst/>
    </p:cSldViewPr>
  </p:slideViewPr>
  <p:notesTextViewPr>
    <p:cViewPr>
      <p:scale>
        <a:sx n="1" d="1"/>
        <a:sy n="1" d="1"/>
      </p:scale>
      <p:origin x="0" y="0"/>
    </p:cViewPr>
  </p:notesTextViewPr>
  <p:sorterViewPr>
    <p:cViewPr varScale="1">
      <p:scale>
        <a:sx n="1" d="1"/>
        <a:sy n="1" d="1"/>
      </p:scale>
      <p:origin x="0" y="-41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27414ED-3AF2-4B5E-AB71-253920A50650}" type="datetimeFigureOut">
              <a:rPr lang="cs-CZ" smtClean="0"/>
              <a:t>31.05.2021</a:t>
            </a:fld>
            <a:endParaRPr lang="cs-CZ"/>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80E9F3D-EA0F-495B-9868-EEB8E03ACACB}" type="slidenum">
              <a:rPr lang="cs-CZ" smtClean="0"/>
              <a:t>‹#›</a:t>
            </a:fld>
            <a:endParaRPr lang="cs-CZ"/>
          </a:p>
        </p:txBody>
      </p:sp>
    </p:spTree>
    <p:extLst>
      <p:ext uri="{BB962C8B-B14F-4D97-AF65-F5344CB8AC3E}">
        <p14:creationId xmlns:p14="http://schemas.microsoft.com/office/powerpoint/2010/main" val="401261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E5BE9B87-B468-4267-8F57-1C70E802E3CA}" type="datetime1">
              <a:rPr lang="cs-CZ" smtClean="0"/>
              <a:t>31.05.2021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883D36-BE61-44E5-BDB6-F2BE641DB62E}" type="slidenum">
              <a:rPr lang="cs-CZ" smtClean="0"/>
              <a:t>‹#›</a:t>
            </a:fld>
            <a:endParaRPr lang="cs-CZ"/>
          </a:p>
        </p:txBody>
      </p:sp>
    </p:spTree>
    <p:extLst>
      <p:ext uri="{BB962C8B-B14F-4D97-AF65-F5344CB8AC3E}">
        <p14:creationId xmlns:p14="http://schemas.microsoft.com/office/powerpoint/2010/main" val="1276881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68A3A9D-9F2A-464E-9238-870CF9AB3F50}" type="datetime1">
              <a:rPr lang="cs-CZ" smtClean="0"/>
              <a:t>31.05.2021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883D36-BE61-44E5-BDB6-F2BE641DB62E}" type="slidenum">
              <a:rPr lang="cs-CZ" smtClean="0"/>
              <a:t>‹#›</a:t>
            </a:fld>
            <a:endParaRPr lang="cs-CZ"/>
          </a:p>
        </p:txBody>
      </p:sp>
    </p:spTree>
    <p:extLst>
      <p:ext uri="{BB962C8B-B14F-4D97-AF65-F5344CB8AC3E}">
        <p14:creationId xmlns:p14="http://schemas.microsoft.com/office/powerpoint/2010/main" val="99909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49AE2F6-D946-49FF-805A-729314596B04}" type="datetime1">
              <a:rPr lang="cs-CZ" smtClean="0"/>
              <a:t>31.05.2021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883D36-BE61-44E5-BDB6-F2BE641DB62E}" type="slidenum">
              <a:rPr lang="cs-CZ" smtClean="0"/>
              <a:t>‹#›</a:t>
            </a:fld>
            <a:endParaRPr lang="cs-CZ"/>
          </a:p>
        </p:txBody>
      </p:sp>
    </p:spTree>
    <p:extLst>
      <p:ext uri="{BB962C8B-B14F-4D97-AF65-F5344CB8AC3E}">
        <p14:creationId xmlns:p14="http://schemas.microsoft.com/office/powerpoint/2010/main" val="276800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fld id="{482A566F-029B-4AEA-83BC-2BA6A2558DED}" type="datetime1">
              <a:rPr lang="cs-CZ" smtClean="0"/>
              <a:t>31.05.2021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lvl1pPr>
              <a:defRPr sz="1600" baseline="0">
                <a:latin typeface="+mj-lt"/>
              </a:defRPr>
            </a:lvl1pPr>
          </a:lstStyle>
          <a:p>
            <a:fld id="{A9883D36-BE61-44E5-BDB6-F2BE641DB62E}" type="slidenum">
              <a:rPr lang="cs-CZ" smtClean="0"/>
              <a:pPr/>
              <a:t>‹#›</a:t>
            </a:fld>
            <a:endParaRPr lang="cs-CZ" dirty="0"/>
          </a:p>
        </p:txBody>
      </p:sp>
    </p:spTree>
    <p:extLst>
      <p:ext uri="{BB962C8B-B14F-4D97-AF65-F5344CB8AC3E}">
        <p14:creationId xmlns:p14="http://schemas.microsoft.com/office/powerpoint/2010/main" val="102140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7A4A552E-A97C-484E-BAF7-D8C10CF4FF07}" type="datetime1">
              <a:rPr lang="cs-CZ" smtClean="0"/>
              <a:t>31.05.2021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883D36-BE61-44E5-BDB6-F2BE641DB62E}" type="slidenum">
              <a:rPr lang="cs-CZ" smtClean="0"/>
              <a:t>‹#›</a:t>
            </a:fld>
            <a:endParaRPr lang="cs-CZ"/>
          </a:p>
        </p:txBody>
      </p:sp>
    </p:spTree>
    <p:extLst>
      <p:ext uri="{BB962C8B-B14F-4D97-AF65-F5344CB8AC3E}">
        <p14:creationId xmlns:p14="http://schemas.microsoft.com/office/powerpoint/2010/main" val="408880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6815631-CDB0-46ED-973B-AD76E3F4A9D8}" type="datetime1">
              <a:rPr lang="cs-CZ" smtClean="0"/>
              <a:t>31.05.2021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9883D36-BE61-44E5-BDB6-F2BE641DB62E}" type="slidenum">
              <a:rPr lang="cs-CZ" smtClean="0"/>
              <a:t>‹#›</a:t>
            </a:fld>
            <a:endParaRPr lang="cs-CZ"/>
          </a:p>
        </p:txBody>
      </p:sp>
    </p:spTree>
    <p:extLst>
      <p:ext uri="{BB962C8B-B14F-4D97-AF65-F5344CB8AC3E}">
        <p14:creationId xmlns:p14="http://schemas.microsoft.com/office/powerpoint/2010/main" val="100339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3DD79C0-D3B6-4D32-9B76-F1E64A965D3D}" type="datetime1">
              <a:rPr lang="cs-CZ" smtClean="0"/>
              <a:t>31.05.2021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9883D36-BE61-44E5-BDB6-F2BE641DB62E}" type="slidenum">
              <a:rPr lang="cs-CZ" smtClean="0"/>
              <a:t>‹#›</a:t>
            </a:fld>
            <a:endParaRPr lang="cs-CZ"/>
          </a:p>
        </p:txBody>
      </p:sp>
    </p:spTree>
    <p:extLst>
      <p:ext uri="{BB962C8B-B14F-4D97-AF65-F5344CB8AC3E}">
        <p14:creationId xmlns:p14="http://schemas.microsoft.com/office/powerpoint/2010/main" val="2186229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78145F0C-C747-4AD6-AB22-4A3B7F15D7DF}" type="datetime1">
              <a:rPr lang="cs-CZ" smtClean="0"/>
              <a:t>31.05.2021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9883D36-BE61-44E5-BDB6-F2BE641DB62E}" type="slidenum">
              <a:rPr lang="cs-CZ" smtClean="0"/>
              <a:t>‹#›</a:t>
            </a:fld>
            <a:endParaRPr lang="cs-CZ"/>
          </a:p>
        </p:txBody>
      </p:sp>
    </p:spTree>
    <p:extLst>
      <p:ext uri="{BB962C8B-B14F-4D97-AF65-F5344CB8AC3E}">
        <p14:creationId xmlns:p14="http://schemas.microsoft.com/office/powerpoint/2010/main" val="287366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8B3BE-FE28-477A-A7A8-C591A6F31A27}" type="datetime1">
              <a:rPr lang="cs-CZ" smtClean="0"/>
              <a:t>31.05.2021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9883D36-BE61-44E5-BDB6-F2BE641DB62E}" type="slidenum">
              <a:rPr lang="cs-CZ" smtClean="0"/>
              <a:t>‹#›</a:t>
            </a:fld>
            <a:endParaRPr lang="cs-CZ"/>
          </a:p>
        </p:txBody>
      </p:sp>
    </p:spTree>
    <p:extLst>
      <p:ext uri="{BB962C8B-B14F-4D97-AF65-F5344CB8AC3E}">
        <p14:creationId xmlns:p14="http://schemas.microsoft.com/office/powerpoint/2010/main" val="93130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5B710252-6456-4761-83E0-7E66D146539B}" type="datetime1">
              <a:rPr lang="cs-CZ" smtClean="0"/>
              <a:t>31.05.2021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9883D36-BE61-44E5-BDB6-F2BE641DB62E}" type="slidenum">
              <a:rPr lang="cs-CZ" smtClean="0"/>
              <a:t>‹#›</a:t>
            </a:fld>
            <a:endParaRPr lang="cs-CZ"/>
          </a:p>
        </p:txBody>
      </p:sp>
    </p:spTree>
    <p:extLst>
      <p:ext uri="{BB962C8B-B14F-4D97-AF65-F5344CB8AC3E}">
        <p14:creationId xmlns:p14="http://schemas.microsoft.com/office/powerpoint/2010/main" val="267939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FB8F6801-E7BF-4705-ACB9-511CC523FD7C}" type="datetime1">
              <a:rPr lang="cs-CZ" smtClean="0"/>
              <a:t>31.05.2021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9883D36-BE61-44E5-BDB6-F2BE641DB62E}" type="slidenum">
              <a:rPr lang="cs-CZ" smtClean="0"/>
              <a:t>‹#›</a:t>
            </a:fld>
            <a:endParaRPr lang="cs-CZ"/>
          </a:p>
        </p:txBody>
      </p:sp>
    </p:spTree>
    <p:extLst>
      <p:ext uri="{BB962C8B-B14F-4D97-AF65-F5344CB8AC3E}">
        <p14:creationId xmlns:p14="http://schemas.microsoft.com/office/powerpoint/2010/main" val="289566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DDE8C-5337-4372-9693-C628A9D57561}" type="datetime1">
              <a:rPr lang="cs-CZ" smtClean="0"/>
              <a:t>31.05.2021</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600" baseline="0">
                <a:solidFill>
                  <a:schemeClr val="tx1">
                    <a:tint val="75000"/>
                  </a:schemeClr>
                </a:solidFill>
              </a:defRPr>
            </a:lvl1pPr>
          </a:lstStyle>
          <a:p>
            <a:fld id="{A9883D36-BE61-44E5-BDB6-F2BE641DB62E}" type="slidenum">
              <a:rPr lang="cs-CZ" smtClean="0"/>
              <a:pPr/>
              <a:t>‹#›</a:t>
            </a:fld>
            <a:endParaRPr lang="cs-CZ" dirty="0"/>
          </a:p>
        </p:txBody>
      </p:sp>
    </p:spTree>
    <p:extLst>
      <p:ext uri="{BB962C8B-B14F-4D97-AF65-F5344CB8AC3E}">
        <p14:creationId xmlns:p14="http://schemas.microsoft.com/office/powerpoint/2010/main" val="489078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a:latin typeface="Arial Unicode MS" panose="020B0604020202020204" pitchFamily="34" charset="-128"/>
                <a:ea typeface="Arial Unicode MS" panose="020B0604020202020204" pitchFamily="34" charset="-128"/>
                <a:cs typeface="Arial Unicode MS" panose="020B0604020202020204" pitchFamily="34" charset="-128"/>
              </a:rPr>
              <a:t>VALNÁ HROMADA ČHS</a:t>
            </a:r>
            <a:br>
              <a:rPr lang="cs-CZ" dirty="0">
                <a:latin typeface="Arial Unicode MS" panose="020B0604020202020204" pitchFamily="34" charset="-128"/>
                <a:ea typeface="Arial Unicode MS" panose="020B0604020202020204" pitchFamily="34" charset="-128"/>
                <a:cs typeface="Arial Unicode MS" panose="020B0604020202020204" pitchFamily="34" charset="-128"/>
              </a:rPr>
            </a:br>
            <a:r>
              <a:rPr lang="cs-CZ" dirty="0">
                <a:latin typeface="Arial Unicode MS" panose="020B0604020202020204" pitchFamily="34" charset="-128"/>
                <a:ea typeface="Arial Unicode MS" panose="020B0604020202020204" pitchFamily="34" charset="-128"/>
                <a:cs typeface="Arial Unicode MS" panose="020B0604020202020204" pitchFamily="34" charset="-128"/>
              </a:rPr>
              <a:t>2021</a:t>
            </a:r>
          </a:p>
        </p:txBody>
      </p:sp>
      <p:sp>
        <p:nvSpPr>
          <p:cNvPr id="3" name="Podnadpis 2"/>
          <p:cNvSpPr>
            <a:spLocks noGrp="1"/>
          </p:cNvSpPr>
          <p:nvPr>
            <p:ph type="subTitle" idx="1"/>
          </p:nvPr>
        </p:nvSpPr>
        <p:spPr/>
        <p:txBody>
          <a:bodyPr/>
          <a:lstStyle/>
          <a:p>
            <a:r>
              <a:rPr lang="cs-CZ" dirty="0"/>
              <a:t>29. 5. 2021</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913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97346"/>
            <a:ext cx="7886700" cy="675109"/>
          </a:xfrm>
        </p:spPr>
        <p:txBody>
          <a:bodyPr>
            <a:normAutofit/>
          </a:bodyPr>
          <a:lstStyle/>
          <a:p>
            <a:r>
              <a:rPr lang="cs-CZ" sz="3600" dirty="0">
                <a:latin typeface="+mn-lt"/>
              </a:rPr>
              <a:t>NÁVRH NOVELY STANOV ČHS</a:t>
            </a:r>
          </a:p>
        </p:txBody>
      </p:sp>
      <p:sp>
        <p:nvSpPr>
          <p:cNvPr id="3" name="Zástupný symbol pro obsah 2"/>
          <p:cNvSpPr>
            <a:spLocks noGrp="1"/>
          </p:cNvSpPr>
          <p:nvPr>
            <p:ph idx="1"/>
          </p:nvPr>
        </p:nvSpPr>
        <p:spPr>
          <a:xfrm>
            <a:off x="628650" y="1040235"/>
            <a:ext cx="7886700" cy="1325563"/>
          </a:xfrm>
        </p:spPr>
        <p:txBody>
          <a:bodyPr>
            <a:normAutofit/>
          </a:bodyPr>
          <a:lstStyle/>
          <a:p>
            <a:r>
              <a:rPr lang="cs-CZ" sz="1800" dirty="0">
                <a:latin typeface="Calibri Light" panose="020F0302020204030204" pitchFamily="34" charset="0"/>
                <a:cs typeface="Calibri Light" panose="020F0302020204030204" pitchFamily="34" charset="0"/>
              </a:rPr>
              <a:t>Možnost uskutečnit v odůvodněných a výjimečných případech jednání VH mimo zasedání, s pomocí technických prostředků. </a:t>
            </a:r>
          </a:p>
          <a:p>
            <a:r>
              <a:rPr lang="cs-CZ" sz="1800" dirty="0">
                <a:latin typeface="+mj-lt"/>
              </a:rPr>
              <a:t>Změna se týká pouze čl. VII, body 9 a 10 a závěrečných ustanovení, ostatní části Stanov jsou beze změn.</a:t>
            </a:r>
          </a:p>
          <a:p>
            <a:pPr marL="0" indent="0">
              <a:buNone/>
            </a:pPr>
            <a:endParaRPr lang="cs-CZ" sz="2000" dirty="0">
              <a:latin typeface="+mj-lt"/>
              <a:cs typeface="Calibri Light" panose="020F0302020204030204" pitchFamily="34" charset="0"/>
            </a:endParaRPr>
          </a:p>
        </p:txBody>
      </p:sp>
      <p:sp>
        <p:nvSpPr>
          <p:cNvPr id="6" name="Zástupný symbol pro obsah 2">
            <a:extLst>
              <a:ext uri="{FF2B5EF4-FFF2-40B4-BE49-F238E27FC236}">
                <a16:creationId xmlns:a16="http://schemas.microsoft.com/office/drawing/2014/main" xmlns="" id="{D387841C-FAA4-4BC9-854A-6194E088A9B4}"/>
              </a:ext>
            </a:extLst>
          </p:cNvPr>
          <p:cNvSpPr txBox="1">
            <a:spLocks/>
          </p:cNvSpPr>
          <p:nvPr/>
        </p:nvSpPr>
        <p:spPr>
          <a:xfrm>
            <a:off x="628650" y="2441196"/>
            <a:ext cx="7743563" cy="3196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spcAft>
                <a:spcPts val="600"/>
              </a:spcAft>
              <a:buFont typeface="+mj-lt"/>
              <a:buAutoNum type="arabicParenR" startAt="9"/>
              <a:tabLst>
                <a:tab pos="228600" algn="l"/>
              </a:tabLst>
            </a:pPr>
            <a:r>
              <a:rPr lang="cs-CZ" sz="1800" dirty="0">
                <a:effectLst/>
                <a:latin typeface="+mj-lt"/>
                <a:ea typeface="Times New Roman" panose="02020603050405020304" pitchFamily="18" charset="0"/>
              </a:rPr>
              <a:t>Valná hromada se koná formou zasedání, na kterém jsou přítomni nebo zastoupeni delegáti a další osoby v souladu s odst. 1 a 2 čl. VII Stanov. </a:t>
            </a:r>
          </a:p>
          <a:p>
            <a:pPr marL="342900" lvl="0" indent="-342900" algn="just">
              <a:spcAft>
                <a:spcPts val="600"/>
              </a:spcAft>
              <a:buFont typeface="+mj-lt"/>
              <a:buAutoNum type="arabicParenR" startAt="9"/>
              <a:tabLst>
                <a:tab pos="228600" algn="l"/>
              </a:tabLst>
            </a:pPr>
            <a:r>
              <a:rPr lang="cs-CZ" sz="1800" dirty="0">
                <a:effectLst/>
                <a:latin typeface="+mj-lt"/>
                <a:ea typeface="Times New Roman" panose="02020603050405020304" pitchFamily="18" charset="0"/>
              </a:rPr>
              <a:t>Valná hromada se může v odůvodněných, mimořádných případech uskutečnit mimo zasedání, s využitím technických prostředků. O konání Valné hromady touto formou může rozhodnout Výkonný výbor, který odpovídá za to, že Valná hromada proběhne v souladu se stanovami ČHS a obvyklými zásadami jednání. Konkrétní podmínky jednání určí Výkonný výbor, který je povinen je zveřejnit tak, jak je uvedeno v odst. 4 čl. VII Stanov.</a:t>
            </a:r>
          </a:p>
          <a:p>
            <a:pPr marL="0" indent="0" algn="just">
              <a:spcAft>
                <a:spcPts val="600"/>
              </a:spcAft>
              <a:buNone/>
              <a:tabLst>
                <a:tab pos="228600" algn="l"/>
              </a:tabLst>
            </a:pPr>
            <a:r>
              <a:rPr lang="cs-CZ" sz="1800" dirty="0">
                <a:effectLst/>
                <a:latin typeface="+mj-lt"/>
                <a:ea typeface="Times New Roman" panose="02020603050405020304" pitchFamily="18" charset="0"/>
              </a:rPr>
              <a:t>Tato změna stanov ČHS byla schválena Valnou hromadou ČHS dne 29. května 2021 a je k tomuto datu účinná.</a:t>
            </a:r>
            <a:endParaRPr lang="cs-CZ" sz="1800"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cs-CZ" sz="2000" dirty="0">
              <a:latin typeface="+mj-lt"/>
              <a:cs typeface="Calibri Light" panose="020F0302020204030204" pitchFamily="34" charset="0"/>
            </a:endParaRPr>
          </a:p>
        </p:txBody>
      </p:sp>
      <p:sp>
        <p:nvSpPr>
          <p:cNvPr id="7" name="Zástupný symbol pro číslo snímku 6">
            <a:extLst>
              <a:ext uri="{FF2B5EF4-FFF2-40B4-BE49-F238E27FC236}">
                <a16:creationId xmlns:a16="http://schemas.microsoft.com/office/drawing/2014/main" xmlns="" id="{B305C986-AA87-47F6-824C-ACED9175E509}"/>
              </a:ext>
            </a:extLst>
          </p:cNvPr>
          <p:cNvSpPr>
            <a:spLocks noGrp="1"/>
          </p:cNvSpPr>
          <p:nvPr>
            <p:ph type="sldNum" sz="quarter" idx="12"/>
          </p:nvPr>
        </p:nvSpPr>
        <p:spPr/>
        <p:txBody>
          <a:bodyPr/>
          <a:lstStyle/>
          <a:p>
            <a:fld id="{A9883D36-BE61-44E5-BDB6-F2BE641DB62E}" type="slidenum">
              <a:rPr lang="cs-CZ" smtClean="0"/>
              <a:t>10</a:t>
            </a:fld>
            <a:endParaRPr lang="cs-CZ"/>
          </a:p>
        </p:txBody>
      </p:sp>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Tree>
    <p:extLst>
      <p:ext uri="{BB962C8B-B14F-4D97-AF65-F5344CB8AC3E}">
        <p14:creationId xmlns:p14="http://schemas.microsoft.com/office/powerpoint/2010/main" val="96282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18052"/>
            <a:ext cx="7886700" cy="1560444"/>
          </a:xfrm>
        </p:spPr>
        <p:txBody>
          <a:bodyPr>
            <a:noAutofit/>
          </a:bodyPr>
          <a:lstStyle/>
          <a:p>
            <a:r>
              <a:rPr lang="cs-CZ" sz="3600" dirty="0">
                <a:latin typeface="+mn-lt"/>
              </a:rPr>
              <a:t>NÁVRH NA ZMĚNU VYUŽITÍ MIMOROZPOČTOVÝCH ZDROJŮ ČHS </a:t>
            </a:r>
            <a:br>
              <a:rPr lang="cs-CZ" sz="3600" dirty="0">
                <a:latin typeface="+mn-lt"/>
              </a:rPr>
            </a:br>
            <a:r>
              <a:rPr lang="cs-CZ" sz="3600" dirty="0">
                <a:latin typeface="+mn-lt"/>
              </a:rPr>
              <a:t>V ROCE 2021</a:t>
            </a:r>
          </a:p>
        </p:txBody>
      </p:sp>
      <p:sp>
        <p:nvSpPr>
          <p:cNvPr id="3" name="Zástupný symbol pro obsah 2"/>
          <p:cNvSpPr>
            <a:spLocks noGrp="1"/>
          </p:cNvSpPr>
          <p:nvPr>
            <p:ph idx="1"/>
          </p:nvPr>
        </p:nvSpPr>
        <p:spPr>
          <a:xfrm>
            <a:off x="628650" y="2246243"/>
            <a:ext cx="7886700" cy="3930720"/>
          </a:xfrm>
        </p:spPr>
        <p:txBody>
          <a:bodyPr>
            <a:normAutofit/>
          </a:bodyPr>
          <a:lstStyle/>
          <a:p>
            <a:r>
              <a:rPr lang="cs-CZ" sz="2000" dirty="0">
                <a:latin typeface="+mj-lt"/>
              </a:rPr>
              <a:t> </a:t>
            </a:r>
            <a:r>
              <a:rPr lang="cs-CZ" sz="2000" b="1" dirty="0">
                <a:latin typeface="+mj-lt"/>
              </a:rPr>
              <a:t>Schváleno využití dlouhodobých zdrojů ČHS na investiční </a:t>
            </a:r>
            <a:br>
              <a:rPr lang="cs-CZ" sz="2000" b="1" dirty="0">
                <a:latin typeface="+mj-lt"/>
              </a:rPr>
            </a:br>
            <a:r>
              <a:rPr lang="cs-CZ" sz="2000" b="1" dirty="0">
                <a:latin typeface="+mj-lt"/>
              </a:rPr>
              <a:t>a mimorozpočtové aktivity v celkové výši 2,4 mil. Kč (VH 20. – 26. 3. 21)</a:t>
            </a:r>
          </a:p>
          <a:p>
            <a:pPr lvl="1"/>
            <a:r>
              <a:rPr lang="cs-CZ" sz="1800" dirty="0">
                <a:latin typeface="+mj-lt"/>
              </a:rPr>
              <a:t>2  mil. Kč určeny pro spoluúčast na investičních dotacích</a:t>
            </a:r>
          </a:p>
          <a:p>
            <a:pPr lvl="1"/>
            <a:r>
              <a:rPr lang="cs-CZ" sz="1800" dirty="0">
                <a:latin typeface="+mj-lt"/>
              </a:rPr>
              <a:t>400 ti. Kč jako rezerva pro financování GA EUMA, OH a dalších akcí</a:t>
            </a:r>
          </a:p>
          <a:p>
            <a:pPr lvl="1"/>
            <a:endParaRPr lang="cs-CZ" sz="1800" dirty="0">
              <a:latin typeface="+mj-lt"/>
            </a:endParaRPr>
          </a:p>
          <a:p>
            <a:r>
              <a:rPr lang="cs-CZ" sz="2000" b="1" dirty="0">
                <a:latin typeface="+mj-lt"/>
              </a:rPr>
              <a:t>VV navrhuje rozšíření využití částky 400 tis. Kč o dokončení či zahájení projektů zásadních pro další činnosti ČHS:</a:t>
            </a:r>
          </a:p>
          <a:p>
            <a:pPr lvl="1"/>
            <a:r>
              <a:rPr lang="cs-CZ" sz="1800" dirty="0">
                <a:latin typeface="+mj-lt"/>
              </a:rPr>
              <a:t>Podpora aktivních oddílů/spolků ČHS a spolupráce s nimi</a:t>
            </a:r>
          </a:p>
          <a:p>
            <a:pPr lvl="1"/>
            <a:r>
              <a:rPr lang="cs-CZ" sz="1800" dirty="0">
                <a:latin typeface="+mj-lt"/>
              </a:rPr>
              <a:t>Systém vzdělávání trenérů soutěžního lezení</a:t>
            </a:r>
          </a:p>
          <a:p>
            <a:pPr lvl="1"/>
            <a:r>
              <a:rPr lang="cs-CZ" sz="1800" dirty="0">
                <a:latin typeface="+mj-lt"/>
              </a:rPr>
              <a:t>Rozvoj systému tuzemských závodů v soutěžním lezení </a:t>
            </a:r>
          </a:p>
          <a:p>
            <a:endParaRPr lang="cs-CZ" dirty="0"/>
          </a:p>
          <a:p>
            <a:endParaRPr lang="cs-CZ" dirty="0"/>
          </a:p>
        </p:txBody>
      </p:sp>
      <p:sp>
        <p:nvSpPr>
          <p:cNvPr id="4" name="Zástupný symbol pro číslo snímku 3">
            <a:extLst>
              <a:ext uri="{FF2B5EF4-FFF2-40B4-BE49-F238E27FC236}">
                <a16:creationId xmlns:a16="http://schemas.microsoft.com/office/drawing/2014/main" xmlns="" id="{E88A4DDC-B3AD-4EA7-A3E3-41034959480C}"/>
              </a:ext>
            </a:extLst>
          </p:cNvPr>
          <p:cNvSpPr>
            <a:spLocks noGrp="1"/>
          </p:cNvSpPr>
          <p:nvPr>
            <p:ph type="sldNum" sz="quarter" idx="12"/>
          </p:nvPr>
        </p:nvSpPr>
        <p:spPr/>
        <p:txBody>
          <a:bodyPr/>
          <a:lstStyle/>
          <a:p>
            <a:fld id="{A9883D36-BE61-44E5-BDB6-F2BE641DB62E}" type="slidenum">
              <a:rPr lang="cs-CZ" smtClean="0"/>
              <a:t>11</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Tree>
    <p:extLst>
      <p:ext uri="{BB962C8B-B14F-4D97-AF65-F5344CB8AC3E}">
        <p14:creationId xmlns:p14="http://schemas.microsoft.com/office/powerpoint/2010/main" val="74385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xmlns="" id="{AC07E687-BFAD-450C-A241-FB46C14E0279}"/>
              </a:ext>
            </a:extLst>
          </p:cNvPr>
          <p:cNvSpPr>
            <a:spLocks noGrp="1"/>
          </p:cNvSpPr>
          <p:nvPr>
            <p:ph type="sldNum" sz="quarter" idx="12"/>
          </p:nvPr>
        </p:nvSpPr>
        <p:spPr/>
        <p:txBody>
          <a:bodyPr/>
          <a:lstStyle/>
          <a:p>
            <a:fld id="{A9883D36-BE61-44E5-BDB6-F2BE641DB62E}" type="slidenum">
              <a:rPr lang="cs-CZ" smtClean="0"/>
              <a:t>12</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
        <p:nvSpPr>
          <p:cNvPr id="11" name="Nadpis 1">
            <a:extLst>
              <a:ext uri="{FF2B5EF4-FFF2-40B4-BE49-F238E27FC236}">
                <a16:creationId xmlns:a16="http://schemas.microsoft.com/office/drawing/2014/main" xmlns="" id="{03A1A7B1-154A-48D3-86ED-A59C11B244A9}"/>
              </a:ext>
            </a:extLst>
          </p:cNvPr>
          <p:cNvSpPr>
            <a:spLocks noGrp="1"/>
          </p:cNvSpPr>
          <p:nvPr>
            <p:ph type="title"/>
          </p:nvPr>
        </p:nvSpPr>
        <p:spPr>
          <a:xfrm>
            <a:off x="285750" y="191295"/>
            <a:ext cx="7886700" cy="473074"/>
          </a:xfrm>
        </p:spPr>
        <p:txBody>
          <a:bodyPr>
            <a:noAutofit/>
          </a:bodyPr>
          <a:lstStyle/>
          <a:p>
            <a:r>
              <a:rPr lang="cs-CZ" sz="3600" dirty="0">
                <a:latin typeface="+mn-lt"/>
              </a:rPr>
              <a:t>PROJEKT VZDĚLÁVÁNÍ TRENÉRŮ</a:t>
            </a:r>
          </a:p>
        </p:txBody>
      </p:sp>
      <p:sp>
        <p:nvSpPr>
          <p:cNvPr id="12" name="Zástupný obsah 2">
            <a:extLst>
              <a:ext uri="{FF2B5EF4-FFF2-40B4-BE49-F238E27FC236}">
                <a16:creationId xmlns:a16="http://schemas.microsoft.com/office/drawing/2014/main" xmlns="" id="{2C35151A-DB89-4B72-B541-1C71FB0DE2BF}"/>
              </a:ext>
            </a:extLst>
          </p:cNvPr>
          <p:cNvSpPr>
            <a:spLocks noGrp="1"/>
          </p:cNvSpPr>
          <p:nvPr>
            <p:ph idx="1"/>
          </p:nvPr>
        </p:nvSpPr>
        <p:spPr>
          <a:xfrm>
            <a:off x="276225" y="683419"/>
            <a:ext cx="8782050" cy="5327650"/>
          </a:xfrm>
        </p:spPr>
        <p:txBody>
          <a:bodyPr>
            <a:normAutofit fontScale="25000" lnSpcReduction="20000"/>
          </a:bodyPr>
          <a:lstStyle/>
          <a:p>
            <a:pPr marL="0" indent="0" rtl="0">
              <a:lnSpc>
                <a:spcPct val="120000"/>
              </a:lnSpc>
              <a:spcBef>
                <a:spcPts val="0"/>
              </a:spcBef>
              <a:buNone/>
            </a:pPr>
            <a:r>
              <a:rPr lang="cs-CZ" sz="7200" b="1" i="0" u="none" strike="noStrike" dirty="0">
                <a:solidFill>
                  <a:srgbClr val="000000"/>
                </a:solidFill>
                <a:effectLst/>
                <a:latin typeface="+mj-lt"/>
              </a:rPr>
              <a:t>Cíl</a:t>
            </a:r>
            <a:r>
              <a:rPr lang="cs-CZ" sz="7200" i="1" dirty="0">
                <a:solidFill>
                  <a:srgbClr val="000000"/>
                </a:solidFill>
                <a:latin typeface="+mj-lt"/>
              </a:rPr>
              <a:t>: </a:t>
            </a:r>
            <a:r>
              <a:rPr lang="cs-CZ" sz="7200" b="1" i="0" u="none" strike="noStrike" dirty="0">
                <a:solidFill>
                  <a:srgbClr val="000000"/>
                </a:solidFill>
                <a:effectLst/>
                <a:latin typeface="+mj-lt"/>
              </a:rPr>
              <a:t>Máme vytvořený systém vzdělávání, který umožní postupnou výchovu trenérů a zajistí metodickou podporu od oddílů přes </a:t>
            </a:r>
            <a:r>
              <a:rPr lang="cs-CZ" sz="7200" b="1" i="0" u="none" strike="noStrike" dirty="0" err="1">
                <a:solidFill>
                  <a:srgbClr val="000000"/>
                </a:solidFill>
                <a:effectLst/>
                <a:latin typeface="+mj-lt"/>
              </a:rPr>
              <a:t>SpS</a:t>
            </a:r>
            <a:r>
              <a:rPr lang="cs-CZ" sz="7200" b="1" i="0" u="none" strike="noStrike" dirty="0">
                <a:solidFill>
                  <a:srgbClr val="000000"/>
                </a:solidFill>
                <a:effectLst/>
                <a:latin typeface="+mj-lt"/>
              </a:rPr>
              <a:t>, VSCM až po reprezentaci</a:t>
            </a:r>
            <a:endParaRPr lang="cs-CZ" sz="7200" b="0" dirty="0">
              <a:effectLst/>
              <a:latin typeface="+mj-lt"/>
            </a:endParaRPr>
          </a:p>
          <a:p>
            <a:pPr marL="0" indent="0" rtl="0">
              <a:lnSpc>
                <a:spcPct val="120000"/>
              </a:lnSpc>
              <a:spcBef>
                <a:spcPts val="0"/>
              </a:spcBef>
              <a:buNone/>
            </a:pPr>
            <a:r>
              <a:rPr lang="cs-CZ" sz="7200" b="1" i="0" u="none" strike="noStrike" dirty="0">
                <a:solidFill>
                  <a:srgbClr val="000000"/>
                </a:solidFill>
                <a:effectLst/>
                <a:latin typeface="+mj-lt"/>
              </a:rPr>
              <a:t>Kvantitativní ukazatele:</a:t>
            </a:r>
            <a:r>
              <a:rPr lang="cs-CZ" sz="7200" dirty="0">
                <a:latin typeface="+mj-lt"/>
              </a:rPr>
              <a:t> </a:t>
            </a:r>
            <a:r>
              <a:rPr lang="cs-CZ" sz="7200" b="0" i="0" u="none" strike="noStrike" dirty="0">
                <a:solidFill>
                  <a:srgbClr val="000000"/>
                </a:solidFill>
                <a:effectLst/>
                <a:latin typeface="+mj-lt"/>
              </a:rPr>
              <a:t>Počty trenérů C: první rok cca. 30, druhý rok 50 s cílem dostat se </a:t>
            </a:r>
            <a:br>
              <a:rPr lang="cs-CZ" sz="7200" b="0" i="0" u="none" strike="noStrike" dirty="0">
                <a:solidFill>
                  <a:srgbClr val="000000"/>
                </a:solidFill>
                <a:effectLst/>
                <a:latin typeface="+mj-lt"/>
              </a:rPr>
            </a:br>
            <a:r>
              <a:rPr lang="cs-CZ" sz="7200" b="0" i="0" u="none" strike="noStrike" dirty="0">
                <a:solidFill>
                  <a:srgbClr val="000000"/>
                </a:solidFill>
                <a:effectLst/>
                <a:latin typeface="+mj-lt"/>
              </a:rPr>
              <a:t>na 80 ročně do čtyř let; Pravidelný roční kurz trenérů B s kapacitou max 15 účastníků. </a:t>
            </a:r>
          </a:p>
          <a:p>
            <a:pPr marL="0" indent="0" rtl="0" fontAlgn="base">
              <a:lnSpc>
                <a:spcPct val="120000"/>
              </a:lnSpc>
              <a:spcBef>
                <a:spcPts val="0"/>
              </a:spcBef>
              <a:buNone/>
            </a:pPr>
            <a:r>
              <a:rPr lang="cs-CZ" sz="7200" b="1" i="0" u="none" strike="noStrike" dirty="0">
                <a:solidFill>
                  <a:srgbClr val="000000"/>
                </a:solidFill>
                <a:effectLst/>
                <a:latin typeface="+mj-lt"/>
              </a:rPr>
              <a:t>Kvalitativní ukazatele:</a:t>
            </a:r>
            <a:endParaRPr lang="cs-CZ" sz="7200" b="0" dirty="0">
              <a:effectLst/>
              <a:latin typeface="+mj-lt"/>
            </a:endParaRPr>
          </a:p>
          <a:p>
            <a:pPr fontAlgn="base">
              <a:lnSpc>
                <a:spcPct val="120000"/>
              </a:lnSpc>
              <a:spcBef>
                <a:spcPts val="0"/>
              </a:spcBef>
            </a:pPr>
            <a:r>
              <a:rPr lang="cs-CZ" sz="7200" b="0" i="0" u="none" strike="noStrike" dirty="0">
                <a:solidFill>
                  <a:srgbClr val="000000"/>
                </a:solidFill>
                <a:effectLst/>
                <a:latin typeface="+mj-lt"/>
              </a:rPr>
              <a:t>Systém musí být ve vlastnictví ČHS bez návaznosti (závislosti) na externí firmu</a:t>
            </a:r>
          </a:p>
          <a:p>
            <a:pPr fontAlgn="base">
              <a:lnSpc>
                <a:spcPct val="120000"/>
              </a:lnSpc>
              <a:spcBef>
                <a:spcPts val="0"/>
              </a:spcBef>
            </a:pPr>
            <a:r>
              <a:rPr lang="cs-CZ" sz="7200" b="0" i="0" u="none" strike="noStrike" dirty="0">
                <a:solidFill>
                  <a:srgbClr val="000000"/>
                </a:solidFill>
                <a:effectLst/>
                <a:latin typeface="+mj-lt"/>
              </a:rPr>
              <a:t>Systém nesmí být závislý na jednom člověku - musí být pojmenovány role, kdy každá je nahraditelná</a:t>
            </a:r>
          </a:p>
          <a:p>
            <a:pPr fontAlgn="base">
              <a:lnSpc>
                <a:spcPct val="120000"/>
              </a:lnSpc>
              <a:spcBef>
                <a:spcPts val="0"/>
              </a:spcBef>
            </a:pPr>
            <a:r>
              <a:rPr lang="cs-CZ" sz="7200" b="0" i="0" u="none" strike="noStrike" dirty="0">
                <a:solidFill>
                  <a:srgbClr val="000000"/>
                </a:solidFill>
                <a:effectLst/>
                <a:latin typeface="+mj-lt"/>
              </a:rPr>
              <a:t>Systém bude otevřený, bude sledovat aktuální trendy a pružně reagovat na aktuální potřeby a vývoj ve sportu</a:t>
            </a:r>
          </a:p>
          <a:p>
            <a:pPr fontAlgn="base">
              <a:lnSpc>
                <a:spcPct val="120000"/>
              </a:lnSpc>
              <a:spcBef>
                <a:spcPts val="0"/>
              </a:spcBef>
            </a:pPr>
            <a:r>
              <a:rPr lang="cs-CZ" sz="7200" b="0" i="0" u="none" strike="noStrike" dirty="0">
                <a:solidFill>
                  <a:srgbClr val="000000"/>
                </a:solidFill>
                <a:effectLst/>
                <a:latin typeface="+mj-lt"/>
              </a:rPr>
              <a:t>Systém musí být dostupný trenérům ve vztahu k úrovni vzdělávání a návratnosti investice</a:t>
            </a:r>
          </a:p>
          <a:p>
            <a:pPr fontAlgn="base">
              <a:lnSpc>
                <a:spcPct val="120000"/>
              </a:lnSpc>
              <a:spcBef>
                <a:spcPts val="0"/>
              </a:spcBef>
            </a:pPr>
            <a:r>
              <a:rPr lang="cs-CZ" sz="7200" b="0" i="0" u="none" strike="noStrike" dirty="0">
                <a:solidFill>
                  <a:srgbClr val="000000"/>
                </a:solidFill>
                <a:effectLst/>
                <a:latin typeface="+mj-lt"/>
              </a:rPr>
              <a:t>Systém musí navazovat na současné potřeby oddílů a zároveň musí umožnit posun směrem k vrcholovému sportu</a:t>
            </a:r>
          </a:p>
          <a:p>
            <a:pPr marL="0" indent="0" rtl="0">
              <a:lnSpc>
                <a:spcPct val="120000"/>
              </a:lnSpc>
              <a:spcBef>
                <a:spcPts val="0"/>
              </a:spcBef>
              <a:buNone/>
            </a:pPr>
            <a:r>
              <a:rPr lang="cs-CZ" sz="7200" b="1" i="0" u="none" strike="noStrike" dirty="0">
                <a:solidFill>
                  <a:srgbClr val="000000"/>
                </a:solidFill>
                <a:effectLst/>
                <a:latin typeface="+mj-lt"/>
              </a:rPr>
              <a:t>Vyšší cíl:</a:t>
            </a:r>
            <a:endParaRPr lang="cs-CZ" sz="7200" b="0" dirty="0">
              <a:effectLst/>
              <a:latin typeface="+mj-lt"/>
            </a:endParaRPr>
          </a:p>
          <a:p>
            <a:pPr>
              <a:lnSpc>
                <a:spcPct val="120000"/>
              </a:lnSpc>
              <a:spcBef>
                <a:spcPts val="0"/>
              </a:spcBef>
            </a:pPr>
            <a:r>
              <a:rPr lang="cs-CZ" sz="7200" b="0" i="0" u="none" strike="noStrike" dirty="0">
                <a:solidFill>
                  <a:srgbClr val="000000"/>
                </a:solidFill>
                <a:effectLst/>
                <a:latin typeface="+mj-lt"/>
              </a:rPr>
              <a:t>Roste nám počet kvalitních oddílů zaměřených na sport, které mají velký poměr sportovně zaměřených členů, aktivně zapojených do činnosti oddílů.</a:t>
            </a:r>
            <a:endParaRPr lang="cs-CZ" sz="7200" b="0" dirty="0">
              <a:effectLst/>
              <a:latin typeface="+mj-lt"/>
            </a:endParaRPr>
          </a:p>
          <a:p>
            <a:pPr>
              <a:lnSpc>
                <a:spcPct val="120000"/>
              </a:lnSpc>
              <a:spcBef>
                <a:spcPts val="0"/>
              </a:spcBef>
            </a:pPr>
            <a:r>
              <a:rPr lang="cs-CZ" sz="7200" b="0" i="0" u="none" strike="noStrike" dirty="0">
                <a:solidFill>
                  <a:srgbClr val="000000"/>
                </a:solidFill>
                <a:effectLst/>
                <a:latin typeface="+mj-lt"/>
              </a:rPr>
              <a:t>Naše reprezentace získává nové špičkové sportovce z širší, trenérsky kvalitně pokryté základny sportovních oddílů, SPS, SCM… </a:t>
            </a:r>
            <a:endParaRPr lang="cs-CZ" sz="7200" b="0" dirty="0">
              <a:effectLst/>
              <a:latin typeface="+mj-lt"/>
            </a:endParaRPr>
          </a:p>
        </p:txBody>
      </p:sp>
    </p:spTree>
    <p:extLst>
      <p:ext uri="{BB962C8B-B14F-4D97-AF65-F5344CB8AC3E}">
        <p14:creationId xmlns:p14="http://schemas.microsoft.com/office/powerpoint/2010/main" val="399695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xmlns="" id="{AC07E687-BFAD-450C-A241-FB46C14E0279}"/>
              </a:ext>
            </a:extLst>
          </p:cNvPr>
          <p:cNvSpPr>
            <a:spLocks noGrp="1"/>
          </p:cNvSpPr>
          <p:nvPr>
            <p:ph type="sldNum" sz="quarter" idx="12"/>
          </p:nvPr>
        </p:nvSpPr>
        <p:spPr/>
        <p:txBody>
          <a:bodyPr/>
          <a:lstStyle/>
          <a:p>
            <a:fld id="{A9883D36-BE61-44E5-BDB6-F2BE641DB62E}" type="slidenum">
              <a:rPr lang="cs-CZ" smtClean="0"/>
              <a:t>13</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
        <p:nvSpPr>
          <p:cNvPr id="11" name="Nadpis 1">
            <a:extLst>
              <a:ext uri="{FF2B5EF4-FFF2-40B4-BE49-F238E27FC236}">
                <a16:creationId xmlns:a16="http://schemas.microsoft.com/office/drawing/2014/main" xmlns="" id="{03A1A7B1-154A-48D3-86ED-A59C11B244A9}"/>
              </a:ext>
            </a:extLst>
          </p:cNvPr>
          <p:cNvSpPr>
            <a:spLocks noGrp="1"/>
          </p:cNvSpPr>
          <p:nvPr>
            <p:ph type="title"/>
          </p:nvPr>
        </p:nvSpPr>
        <p:spPr>
          <a:xfrm>
            <a:off x="285750" y="191295"/>
            <a:ext cx="7886700" cy="473074"/>
          </a:xfrm>
        </p:spPr>
        <p:txBody>
          <a:bodyPr>
            <a:noAutofit/>
          </a:bodyPr>
          <a:lstStyle/>
          <a:p>
            <a:r>
              <a:rPr lang="cs-CZ" sz="3600" dirty="0">
                <a:latin typeface="+mn-lt"/>
              </a:rPr>
              <a:t>PROJEKT VZDĚLÁVÁNÍ TRENÉRŮ</a:t>
            </a:r>
          </a:p>
        </p:txBody>
      </p:sp>
      <p:sp>
        <p:nvSpPr>
          <p:cNvPr id="12" name="Zástupný obsah 2">
            <a:extLst>
              <a:ext uri="{FF2B5EF4-FFF2-40B4-BE49-F238E27FC236}">
                <a16:creationId xmlns:a16="http://schemas.microsoft.com/office/drawing/2014/main" xmlns="" id="{2C35151A-DB89-4B72-B541-1C71FB0DE2BF}"/>
              </a:ext>
            </a:extLst>
          </p:cNvPr>
          <p:cNvSpPr>
            <a:spLocks noGrp="1"/>
          </p:cNvSpPr>
          <p:nvPr>
            <p:ph idx="1"/>
          </p:nvPr>
        </p:nvSpPr>
        <p:spPr>
          <a:xfrm>
            <a:off x="276225" y="683419"/>
            <a:ext cx="8801100" cy="4802980"/>
          </a:xfrm>
        </p:spPr>
        <p:txBody>
          <a:bodyPr>
            <a:normAutofit/>
          </a:bodyPr>
          <a:lstStyle/>
          <a:p>
            <a:pPr marL="0" indent="0" rtl="0">
              <a:lnSpc>
                <a:spcPct val="100000"/>
              </a:lnSpc>
              <a:spcBef>
                <a:spcPts val="0"/>
              </a:spcBef>
              <a:buNone/>
            </a:pPr>
            <a:r>
              <a:rPr lang="cs-CZ" sz="1800" b="1" i="0" u="none" strike="noStrike" dirty="0">
                <a:solidFill>
                  <a:srgbClr val="000000"/>
                </a:solidFill>
                <a:effectLst/>
                <a:latin typeface="+mj-lt"/>
              </a:rPr>
              <a:t>Odpovědnosti: </a:t>
            </a:r>
            <a:r>
              <a:rPr lang="cs-CZ" sz="1800" i="0" u="none" strike="noStrike" dirty="0">
                <a:solidFill>
                  <a:srgbClr val="000000"/>
                </a:solidFill>
                <a:effectLst/>
                <a:latin typeface="+mj-lt"/>
              </a:rPr>
              <a:t>projektový manažer Břetislav Brodský </a:t>
            </a:r>
          </a:p>
          <a:p>
            <a:pPr marL="0" indent="0" rtl="0">
              <a:lnSpc>
                <a:spcPct val="100000"/>
              </a:lnSpc>
              <a:spcBef>
                <a:spcPts val="0"/>
              </a:spcBef>
              <a:buNone/>
            </a:pPr>
            <a:r>
              <a:rPr lang="cs-CZ" sz="1800" i="0" u="none" strike="noStrike" dirty="0">
                <a:solidFill>
                  <a:srgbClr val="000000"/>
                </a:solidFill>
                <a:effectLst/>
                <a:latin typeface="+mj-lt"/>
              </a:rPr>
              <a:t>Podpora z pozice VV: Marek Klíma - finance, Honza Bloudek - projektové řízení, Jirka Oliva - dohody s lidmi kolem projektu</a:t>
            </a:r>
          </a:p>
          <a:p>
            <a:pPr marL="0" indent="0" rtl="0">
              <a:lnSpc>
                <a:spcPct val="100000"/>
              </a:lnSpc>
              <a:spcBef>
                <a:spcPts val="0"/>
              </a:spcBef>
              <a:buNone/>
            </a:pPr>
            <a:r>
              <a:rPr lang="cs-CZ" sz="1800" i="0" u="none" strike="noStrike" dirty="0">
                <a:solidFill>
                  <a:srgbClr val="000000"/>
                </a:solidFill>
                <a:effectLst/>
                <a:latin typeface="+mj-lt"/>
              </a:rPr>
              <a:t>Pracovní skupina: Veronika </a:t>
            </a:r>
            <a:r>
              <a:rPr lang="cs-CZ" sz="1800" i="0" u="none" strike="noStrike" dirty="0" err="1">
                <a:solidFill>
                  <a:srgbClr val="000000"/>
                </a:solidFill>
                <a:effectLst/>
                <a:latin typeface="+mj-lt"/>
              </a:rPr>
              <a:t>Jecelínová</a:t>
            </a:r>
            <a:r>
              <a:rPr lang="cs-CZ" sz="1800" i="0" u="none" strike="noStrike" dirty="0">
                <a:solidFill>
                  <a:srgbClr val="000000"/>
                </a:solidFill>
                <a:effectLst/>
                <a:latin typeface="+mj-lt"/>
              </a:rPr>
              <a:t>, Jan Kubeš, Josef Andrle, Dita Fajbišová</a:t>
            </a:r>
          </a:p>
          <a:p>
            <a:pPr marL="0" indent="0" rtl="0">
              <a:lnSpc>
                <a:spcPct val="100000"/>
              </a:lnSpc>
              <a:spcBef>
                <a:spcPts val="0"/>
              </a:spcBef>
              <a:buNone/>
            </a:pPr>
            <a:r>
              <a:rPr lang="cs-CZ" sz="1800" b="1" dirty="0">
                <a:solidFill>
                  <a:srgbClr val="000000"/>
                </a:solidFill>
                <a:latin typeface="+mj-lt"/>
              </a:rPr>
              <a:t>Etapy projektu</a:t>
            </a:r>
            <a:endParaRPr lang="cs-CZ" sz="1800" b="1" i="0" u="none" strike="noStrike" dirty="0">
              <a:solidFill>
                <a:srgbClr val="000000"/>
              </a:solidFill>
              <a:effectLst/>
              <a:latin typeface="+mj-lt"/>
            </a:endParaRPr>
          </a:p>
          <a:p>
            <a:pPr>
              <a:lnSpc>
                <a:spcPct val="100000"/>
              </a:lnSpc>
              <a:spcBef>
                <a:spcPts val="0"/>
              </a:spcBef>
            </a:pPr>
            <a:r>
              <a:rPr lang="cs-CZ" sz="1800" i="0" u="none" strike="noStrike" dirty="0">
                <a:solidFill>
                  <a:srgbClr val="000000"/>
                </a:solidFill>
                <a:effectLst/>
                <a:latin typeface="+mj-lt"/>
              </a:rPr>
              <a:t>Odsouhlasení obsahu kurzů </a:t>
            </a:r>
          </a:p>
          <a:p>
            <a:pPr>
              <a:lnSpc>
                <a:spcPct val="100000"/>
              </a:lnSpc>
              <a:spcBef>
                <a:spcPts val="0"/>
              </a:spcBef>
            </a:pPr>
            <a:r>
              <a:rPr lang="cs-CZ" sz="1800" i="0" u="none" strike="noStrike" dirty="0">
                <a:solidFill>
                  <a:srgbClr val="000000"/>
                </a:solidFill>
                <a:effectLst/>
                <a:latin typeface="+mj-lt"/>
              </a:rPr>
              <a:t>Zajištění garantů a vytvoření manuálu jednotlivých bloků</a:t>
            </a:r>
          </a:p>
          <a:p>
            <a:pPr>
              <a:lnSpc>
                <a:spcPct val="100000"/>
              </a:lnSpc>
              <a:spcBef>
                <a:spcPts val="0"/>
              </a:spcBef>
            </a:pPr>
            <a:r>
              <a:rPr lang="cs-CZ" sz="1800" i="0" u="none" strike="noStrike" dirty="0">
                <a:solidFill>
                  <a:srgbClr val="000000"/>
                </a:solidFill>
                <a:effectLst/>
                <a:latin typeface="+mj-lt"/>
              </a:rPr>
              <a:t>Sestavení teamu lektorů</a:t>
            </a:r>
          </a:p>
          <a:p>
            <a:pPr>
              <a:lnSpc>
                <a:spcPct val="100000"/>
              </a:lnSpc>
              <a:spcBef>
                <a:spcPts val="0"/>
              </a:spcBef>
            </a:pPr>
            <a:r>
              <a:rPr lang="cs-CZ" sz="1800" i="0" u="none" strike="noStrike" dirty="0">
                <a:solidFill>
                  <a:srgbClr val="000000"/>
                </a:solidFill>
                <a:effectLst/>
                <a:latin typeface="+mj-lt"/>
              </a:rPr>
              <a:t>Tvorba a plnění LMS</a:t>
            </a:r>
          </a:p>
          <a:p>
            <a:pPr>
              <a:lnSpc>
                <a:spcPct val="100000"/>
              </a:lnSpc>
              <a:spcBef>
                <a:spcPts val="0"/>
              </a:spcBef>
            </a:pPr>
            <a:r>
              <a:rPr lang="cs-CZ" sz="1800" i="0" u="none" strike="noStrike" dirty="0">
                <a:solidFill>
                  <a:srgbClr val="000000"/>
                </a:solidFill>
                <a:effectLst/>
                <a:latin typeface="+mj-lt"/>
              </a:rPr>
              <a:t>Business model</a:t>
            </a:r>
          </a:p>
          <a:p>
            <a:pPr>
              <a:lnSpc>
                <a:spcPct val="100000"/>
              </a:lnSpc>
              <a:spcBef>
                <a:spcPts val="0"/>
              </a:spcBef>
            </a:pPr>
            <a:r>
              <a:rPr lang="cs-CZ" sz="1800" i="0" u="none" strike="noStrike" dirty="0">
                <a:solidFill>
                  <a:srgbClr val="000000"/>
                </a:solidFill>
                <a:effectLst/>
                <a:latin typeface="+mj-lt"/>
              </a:rPr>
              <a:t>Administrativní proces</a:t>
            </a:r>
          </a:p>
          <a:p>
            <a:pPr>
              <a:lnSpc>
                <a:spcPct val="100000"/>
              </a:lnSpc>
              <a:spcBef>
                <a:spcPts val="0"/>
              </a:spcBef>
            </a:pPr>
            <a:r>
              <a:rPr lang="cs-CZ" sz="1800" i="0" u="none" strike="noStrike" dirty="0">
                <a:solidFill>
                  <a:srgbClr val="000000"/>
                </a:solidFill>
                <a:effectLst/>
                <a:latin typeface="+mj-lt"/>
              </a:rPr>
              <a:t>Spuštění propagace a zajištění naplněnosti kurzu</a:t>
            </a:r>
          </a:p>
          <a:p>
            <a:pPr marL="0" indent="0">
              <a:lnSpc>
                <a:spcPct val="100000"/>
              </a:lnSpc>
              <a:spcBef>
                <a:spcPts val="0"/>
              </a:spcBef>
              <a:buNone/>
            </a:pPr>
            <a:r>
              <a:rPr lang="cs-CZ" sz="1800" b="1" dirty="0">
                <a:solidFill>
                  <a:srgbClr val="000000"/>
                </a:solidFill>
                <a:latin typeface="+mj-lt"/>
              </a:rPr>
              <a:t>Rizika:</a:t>
            </a:r>
            <a:r>
              <a:rPr lang="cs-CZ" sz="1800" dirty="0">
                <a:solidFill>
                  <a:srgbClr val="000000"/>
                </a:solidFill>
                <a:latin typeface="+mj-lt"/>
              </a:rPr>
              <a:t> identifikováno 10 rizik, pro všechna navržena odpovídající opatření a monitoring</a:t>
            </a:r>
          </a:p>
          <a:p>
            <a:pPr marL="0" indent="0">
              <a:lnSpc>
                <a:spcPct val="100000"/>
              </a:lnSpc>
              <a:spcBef>
                <a:spcPts val="0"/>
              </a:spcBef>
              <a:buNone/>
            </a:pPr>
            <a:r>
              <a:rPr lang="cs-CZ" sz="1800" b="1" i="0" u="none" strike="noStrike" dirty="0">
                <a:solidFill>
                  <a:srgbClr val="000000"/>
                </a:solidFill>
                <a:effectLst/>
                <a:latin typeface="+mj-lt"/>
              </a:rPr>
              <a:t>Rozpočet:</a:t>
            </a:r>
            <a:r>
              <a:rPr lang="cs-CZ" sz="1800" i="0" u="none" strike="noStrike" dirty="0">
                <a:solidFill>
                  <a:srgbClr val="000000"/>
                </a:solidFill>
                <a:effectLst/>
                <a:latin typeface="+mj-lt"/>
              </a:rPr>
              <a:t> 352 tis. Kč; 4 etapy, čerpání vázané na splnění dílčích cílů</a:t>
            </a:r>
          </a:p>
          <a:p>
            <a:pPr marL="0" indent="0">
              <a:lnSpc>
                <a:spcPct val="100000"/>
              </a:lnSpc>
              <a:spcBef>
                <a:spcPts val="0"/>
              </a:spcBef>
              <a:buNone/>
            </a:pPr>
            <a:r>
              <a:rPr lang="cs-CZ" sz="1800" b="1" dirty="0">
                <a:solidFill>
                  <a:srgbClr val="000000"/>
                </a:solidFill>
                <a:latin typeface="+mj-lt"/>
              </a:rPr>
              <a:t>Reportování, řízení:</a:t>
            </a:r>
            <a:r>
              <a:rPr lang="cs-CZ" sz="1800" dirty="0">
                <a:solidFill>
                  <a:srgbClr val="000000"/>
                </a:solidFill>
                <a:latin typeface="+mj-lt"/>
              </a:rPr>
              <a:t> Každá etapa má předem definovaný výstup a zprávu o něm, je naplánován vždy jeden kontrolní den před dokončením etapy a jeden po ukončení, zahrnující schválení výstupů</a:t>
            </a:r>
            <a:endParaRPr lang="cs-CZ" sz="1800" i="0" u="none" strike="noStrike" dirty="0">
              <a:solidFill>
                <a:srgbClr val="000000"/>
              </a:solidFill>
              <a:effectLst/>
              <a:latin typeface="+mj-lt"/>
            </a:endParaRPr>
          </a:p>
          <a:p>
            <a:pPr marL="0" indent="0" rtl="0">
              <a:lnSpc>
                <a:spcPct val="100000"/>
              </a:lnSpc>
              <a:spcBef>
                <a:spcPts val="0"/>
              </a:spcBef>
              <a:buNone/>
            </a:pPr>
            <a:endParaRPr lang="cs-CZ" sz="1800" b="1" i="0" u="none" strike="noStrike" dirty="0">
              <a:solidFill>
                <a:srgbClr val="000000"/>
              </a:solidFill>
              <a:effectLst/>
              <a:latin typeface="+mj-lt"/>
            </a:endParaRPr>
          </a:p>
        </p:txBody>
      </p:sp>
    </p:spTree>
    <p:extLst>
      <p:ext uri="{BB962C8B-B14F-4D97-AF65-F5344CB8AC3E}">
        <p14:creationId xmlns:p14="http://schemas.microsoft.com/office/powerpoint/2010/main" val="1693062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xmlns="" id="{AC07E687-BFAD-450C-A241-FB46C14E0279}"/>
              </a:ext>
            </a:extLst>
          </p:cNvPr>
          <p:cNvSpPr>
            <a:spLocks noGrp="1"/>
          </p:cNvSpPr>
          <p:nvPr>
            <p:ph type="sldNum" sz="quarter" idx="12"/>
          </p:nvPr>
        </p:nvSpPr>
        <p:spPr/>
        <p:txBody>
          <a:bodyPr/>
          <a:lstStyle/>
          <a:p>
            <a:fld id="{A9883D36-BE61-44E5-BDB6-F2BE641DB62E}" type="slidenum">
              <a:rPr lang="cs-CZ" smtClean="0"/>
              <a:t>14</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
        <p:nvSpPr>
          <p:cNvPr id="11" name="Nadpis 1">
            <a:extLst>
              <a:ext uri="{FF2B5EF4-FFF2-40B4-BE49-F238E27FC236}">
                <a16:creationId xmlns:a16="http://schemas.microsoft.com/office/drawing/2014/main" xmlns="" id="{03A1A7B1-154A-48D3-86ED-A59C11B244A9}"/>
              </a:ext>
            </a:extLst>
          </p:cNvPr>
          <p:cNvSpPr>
            <a:spLocks noGrp="1"/>
          </p:cNvSpPr>
          <p:nvPr>
            <p:ph type="title"/>
          </p:nvPr>
        </p:nvSpPr>
        <p:spPr>
          <a:xfrm>
            <a:off x="381000" y="348061"/>
            <a:ext cx="7886700" cy="473074"/>
          </a:xfrm>
        </p:spPr>
        <p:txBody>
          <a:bodyPr>
            <a:noAutofit/>
          </a:bodyPr>
          <a:lstStyle/>
          <a:p>
            <a:r>
              <a:rPr lang="cs-CZ" sz="3600" dirty="0">
                <a:latin typeface="+mn-lt"/>
              </a:rPr>
              <a:t>PROJEKT PODPORY ODDÍLŮ - PŘÍPRAVA</a:t>
            </a:r>
          </a:p>
        </p:txBody>
      </p:sp>
      <p:sp>
        <p:nvSpPr>
          <p:cNvPr id="12" name="Zástupný obsah 2">
            <a:extLst>
              <a:ext uri="{FF2B5EF4-FFF2-40B4-BE49-F238E27FC236}">
                <a16:creationId xmlns:a16="http://schemas.microsoft.com/office/drawing/2014/main" xmlns="" id="{2C35151A-DB89-4B72-B541-1C71FB0DE2BF}"/>
              </a:ext>
            </a:extLst>
          </p:cNvPr>
          <p:cNvSpPr>
            <a:spLocks noGrp="1"/>
          </p:cNvSpPr>
          <p:nvPr>
            <p:ph idx="1"/>
          </p:nvPr>
        </p:nvSpPr>
        <p:spPr>
          <a:xfrm>
            <a:off x="381000" y="911226"/>
            <a:ext cx="7962900" cy="4802980"/>
          </a:xfrm>
        </p:spPr>
        <p:txBody>
          <a:bodyPr>
            <a:normAutofit/>
          </a:bodyPr>
          <a:lstStyle/>
          <a:p>
            <a:pPr marL="0" indent="0" algn="just" rtl="0">
              <a:lnSpc>
                <a:spcPct val="100000"/>
              </a:lnSpc>
              <a:spcBef>
                <a:spcPts val="0"/>
              </a:spcBef>
              <a:buNone/>
            </a:pPr>
            <a:r>
              <a:rPr lang="cs-CZ" sz="1800" b="1" dirty="0">
                <a:solidFill>
                  <a:srgbClr val="000000"/>
                </a:solidFill>
                <a:latin typeface="+mj-lt"/>
              </a:rPr>
              <a:t>Problém: </a:t>
            </a:r>
            <a:r>
              <a:rPr lang="cs-CZ" sz="1800" dirty="0">
                <a:solidFill>
                  <a:srgbClr val="000000"/>
                </a:solidFill>
                <a:latin typeface="+mj-lt"/>
              </a:rPr>
              <a:t>n</a:t>
            </a:r>
            <a:r>
              <a:rPr lang="cs-CZ" sz="1800" i="0" u="none" strike="noStrike" dirty="0">
                <a:solidFill>
                  <a:srgbClr val="000000"/>
                </a:solidFill>
                <a:effectLst/>
                <a:latin typeface="+mj-lt"/>
              </a:rPr>
              <a:t>emáme dostatek silných oddílů, které by rostly a zlepšovaly nabídku pro své členy, bez nichž se nemůžeme zlepšovat ani jako sportovní svaz. Naše oddíly nejsou dost přitažlivé pro nové členy a ti pak volí stále častěji individuální členství. Svaz by měl oddílům nabídnout takovou podporu, aby dokázaly potenciálním zájemcům nabídnout mnohem zajímavější členské přínosy než tomu je dnes. Nedokážeme využít synergii práce oddílů a střešní organizace k růstu našeho sportu.</a:t>
            </a:r>
            <a:endParaRPr lang="cs-CZ" sz="1800" dirty="0">
              <a:effectLst/>
              <a:latin typeface="+mj-lt"/>
            </a:endParaRPr>
          </a:p>
          <a:p>
            <a:pPr marL="0" indent="0" algn="just" rtl="0">
              <a:spcBef>
                <a:spcPts val="1200"/>
              </a:spcBef>
              <a:spcAft>
                <a:spcPts val="1200"/>
              </a:spcAft>
              <a:buNone/>
            </a:pPr>
            <a:r>
              <a:rPr lang="cs-CZ" sz="1800" b="1" i="0" u="none" strike="noStrike" dirty="0">
                <a:solidFill>
                  <a:srgbClr val="000000"/>
                </a:solidFill>
                <a:effectLst/>
                <a:latin typeface="+mj-lt"/>
              </a:rPr>
              <a:t>Cíl:</a:t>
            </a:r>
            <a:r>
              <a:rPr lang="cs-CZ" sz="1800" i="0" u="none" strike="noStrike" dirty="0">
                <a:solidFill>
                  <a:srgbClr val="000000"/>
                </a:solidFill>
                <a:effectLst/>
                <a:latin typeface="+mj-lt"/>
              </a:rPr>
              <a:t> Máme 100 oddílů nad 50 členů, ve kterých je 80% naší oddílové členské základny do 30. 5. 2025. Všechny tyto oddíly mají funkční administrativní zázemí, pracují systematicky se svými členy (sportovní růst, vzdělávání, vztah k přírodě.. ), umí získat nové členy a vytvářejí komunitu sdílející společné zájmy uvnitř oddílu i v rámci celého našeho sportu.</a:t>
            </a:r>
            <a:endParaRPr lang="cs-CZ" sz="1200" dirty="0">
              <a:effectLst/>
              <a:latin typeface="+mj-lt"/>
            </a:endParaRPr>
          </a:p>
          <a:p>
            <a:pPr marL="0" indent="0" algn="just" rtl="0">
              <a:spcBef>
                <a:spcPts val="1200"/>
              </a:spcBef>
              <a:spcAft>
                <a:spcPts val="1200"/>
              </a:spcAft>
              <a:buNone/>
            </a:pPr>
            <a:r>
              <a:rPr lang="cs-CZ" sz="1800" b="1" i="0" dirty="0">
                <a:solidFill>
                  <a:srgbClr val="000000"/>
                </a:solidFill>
                <a:effectLst/>
                <a:latin typeface="+mj-lt"/>
              </a:rPr>
              <a:t>Vyšší/dlouhodobý cíl</a:t>
            </a:r>
            <a:r>
              <a:rPr lang="cs-CZ" sz="1800" b="1" i="0" u="sng" dirty="0">
                <a:solidFill>
                  <a:srgbClr val="000000"/>
                </a:solidFill>
                <a:effectLst/>
                <a:latin typeface="+mj-lt"/>
              </a:rPr>
              <a:t>:</a:t>
            </a:r>
            <a:r>
              <a:rPr lang="cs-CZ" sz="1800" b="1" dirty="0">
                <a:solidFill>
                  <a:srgbClr val="000000"/>
                </a:solidFill>
                <a:latin typeface="+mj-lt"/>
              </a:rPr>
              <a:t> </a:t>
            </a:r>
            <a:r>
              <a:rPr lang="cs-CZ" sz="1800" i="0" u="none" strike="noStrike" dirty="0">
                <a:solidFill>
                  <a:srgbClr val="000000"/>
                </a:solidFill>
                <a:effectLst/>
                <a:latin typeface="+mj-lt"/>
              </a:rPr>
              <a:t>Pomocí spolupráce mezi oddíly a centrálou dokážeme růst, získávat více zdrojů (lidských i finančních)  a zlepšovat atraktivitu našeho sportu.</a:t>
            </a:r>
          </a:p>
          <a:p>
            <a:pPr marL="0" indent="0" algn="just" rtl="0">
              <a:spcBef>
                <a:spcPts val="1200"/>
              </a:spcBef>
              <a:spcAft>
                <a:spcPts val="1200"/>
              </a:spcAft>
              <a:buNone/>
            </a:pPr>
            <a:r>
              <a:rPr lang="cs-CZ" sz="1800" b="1" dirty="0">
                <a:solidFill>
                  <a:srgbClr val="000000"/>
                </a:solidFill>
                <a:latin typeface="+mj-lt"/>
              </a:rPr>
              <a:t>Odpovědnost za přípravu projektu: </a:t>
            </a:r>
            <a:r>
              <a:rPr lang="cs-CZ" sz="1800" dirty="0">
                <a:solidFill>
                  <a:srgbClr val="000000"/>
                </a:solidFill>
                <a:latin typeface="+mj-lt"/>
              </a:rPr>
              <a:t>Petr Resch, Jiří Oliva</a:t>
            </a:r>
            <a:endParaRPr lang="cs-CZ" sz="1200" dirty="0">
              <a:effectLst/>
              <a:latin typeface="+mj-lt"/>
            </a:endParaRPr>
          </a:p>
        </p:txBody>
      </p:sp>
    </p:spTree>
    <p:extLst>
      <p:ext uri="{BB962C8B-B14F-4D97-AF65-F5344CB8AC3E}">
        <p14:creationId xmlns:p14="http://schemas.microsoft.com/office/powerpoint/2010/main" val="144753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xmlns="" id="{AC07E687-BFAD-450C-A241-FB46C14E0279}"/>
              </a:ext>
            </a:extLst>
          </p:cNvPr>
          <p:cNvSpPr>
            <a:spLocks noGrp="1"/>
          </p:cNvSpPr>
          <p:nvPr>
            <p:ph type="sldNum" sz="quarter" idx="12"/>
          </p:nvPr>
        </p:nvSpPr>
        <p:spPr/>
        <p:txBody>
          <a:bodyPr/>
          <a:lstStyle/>
          <a:p>
            <a:fld id="{A9883D36-BE61-44E5-BDB6-F2BE641DB62E}" type="slidenum">
              <a:rPr lang="cs-CZ" smtClean="0"/>
              <a:t>15</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
        <p:nvSpPr>
          <p:cNvPr id="11" name="Nadpis 1">
            <a:extLst>
              <a:ext uri="{FF2B5EF4-FFF2-40B4-BE49-F238E27FC236}">
                <a16:creationId xmlns:a16="http://schemas.microsoft.com/office/drawing/2014/main" xmlns="" id="{03A1A7B1-154A-48D3-86ED-A59C11B244A9}"/>
              </a:ext>
            </a:extLst>
          </p:cNvPr>
          <p:cNvSpPr>
            <a:spLocks noGrp="1"/>
          </p:cNvSpPr>
          <p:nvPr>
            <p:ph type="title"/>
          </p:nvPr>
        </p:nvSpPr>
        <p:spPr>
          <a:xfrm>
            <a:off x="381000" y="348061"/>
            <a:ext cx="7886700" cy="473074"/>
          </a:xfrm>
        </p:spPr>
        <p:txBody>
          <a:bodyPr>
            <a:noAutofit/>
          </a:bodyPr>
          <a:lstStyle/>
          <a:p>
            <a:r>
              <a:rPr lang="cs-CZ" sz="3600" dirty="0">
                <a:latin typeface="+mn-lt"/>
              </a:rPr>
              <a:t>PROJEKT ŘÍZENÍ ČHS</a:t>
            </a:r>
          </a:p>
        </p:txBody>
      </p:sp>
      <p:sp>
        <p:nvSpPr>
          <p:cNvPr id="12" name="Zástupný obsah 2">
            <a:extLst>
              <a:ext uri="{FF2B5EF4-FFF2-40B4-BE49-F238E27FC236}">
                <a16:creationId xmlns:a16="http://schemas.microsoft.com/office/drawing/2014/main" xmlns="" id="{2C35151A-DB89-4B72-B541-1C71FB0DE2BF}"/>
              </a:ext>
            </a:extLst>
          </p:cNvPr>
          <p:cNvSpPr>
            <a:spLocks noGrp="1"/>
          </p:cNvSpPr>
          <p:nvPr>
            <p:ph idx="1"/>
          </p:nvPr>
        </p:nvSpPr>
        <p:spPr>
          <a:xfrm>
            <a:off x="381000" y="955677"/>
            <a:ext cx="7962900" cy="4802980"/>
          </a:xfrm>
        </p:spPr>
        <p:txBody>
          <a:bodyPr>
            <a:normAutofit/>
          </a:bodyPr>
          <a:lstStyle/>
          <a:p>
            <a:pPr marL="0" indent="0">
              <a:lnSpc>
                <a:spcPct val="100000"/>
              </a:lnSpc>
              <a:spcBef>
                <a:spcPts val="0"/>
              </a:spcBef>
              <a:buNone/>
            </a:pPr>
            <a:r>
              <a:rPr lang="cs-CZ" sz="1800" b="1" dirty="0">
                <a:solidFill>
                  <a:srgbClr val="000000"/>
                </a:solidFill>
              </a:rPr>
              <a:t>Problém:</a:t>
            </a:r>
            <a:r>
              <a:rPr lang="cs-CZ" sz="1800" dirty="0">
                <a:solidFill>
                  <a:srgbClr val="000000"/>
                </a:solidFill>
              </a:rPr>
              <a:t> </a:t>
            </a:r>
            <a:r>
              <a:rPr lang="cs-CZ" sz="1800" dirty="0">
                <a:effectLst/>
                <a:latin typeface="+mj-lt"/>
                <a:ea typeface="Calibri" panose="020F0502020204030204" pitchFamily="34" charset="0"/>
                <a:cs typeface="Times New Roman" panose="02020603050405020304" pitchFamily="18" charset="0"/>
              </a:rPr>
              <a:t>S narůstajícím objemem agendy ČHS je potřeba zapojit více lidí s jasně delegovanými pravomocemi – nejen výkonnými, ale i rozhodovacími. Centralistický model řízení je pro některé oblasti činnosti omezující a musíme rozšířit kapacitu pomocí větší míry delegování, ale zároveň udržet celkový informační přehled. </a:t>
            </a:r>
          </a:p>
          <a:p>
            <a:pPr marL="0" indent="0" rtl="0">
              <a:lnSpc>
                <a:spcPct val="100000"/>
              </a:lnSpc>
              <a:spcBef>
                <a:spcPts val="0"/>
              </a:spcBef>
              <a:buNone/>
            </a:pPr>
            <a:endParaRPr lang="cs-CZ" sz="1000" b="1" dirty="0">
              <a:solidFill>
                <a:srgbClr val="000000"/>
              </a:solidFill>
              <a:latin typeface="+mj-lt"/>
            </a:endParaRPr>
          </a:p>
          <a:p>
            <a:pPr marL="0" indent="0" rtl="0">
              <a:lnSpc>
                <a:spcPct val="100000"/>
              </a:lnSpc>
              <a:spcBef>
                <a:spcPts val="0"/>
              </a:spcBef>
              <a:buNone/>
            </a:pPr>
            <a:r>
              <a:rPr lang="cs-CZ" sz="1800" b="1" dirty="0">
                <a:effectLst/>
                <a:latin typeface="Calibri" panose="020F0502020204030204" pitchFamily="34" charset="0"/>
                <a:ea typeface="Calibri" panose="020F0502020204030204" pitchFamily="34" charset="0"/>
                <a:cs typeface="Times New Roman" panose="02020603050405020304" pitchFamily="18" charset="0"/>
              </a:rPr>
              <a:t>Cíl: </a:t>
            </a:r>
            <a:r>
              <a:rPr lang="cs-CZ" sz="1800" dirty="0">
                <a:effectLst/>
                <a:latin typeface="Calibri Light" panose="020F0302020204030204" pitchFamily="34" charset="0"/>
                <a:ea typeface="Calibri" panose="020F0502020204030204" pitchFamily="34" charset="0"/>
                <a:cs typeface="Calibri Light" panose="020F0302020204030204" pitchFamily="34" charset="0"/>
              </a:rPr>
              <a:t>Všechny oblasti činností ČHS mají jasně popsané dlouhodobé i krátkodobé cíle </a:t>
            </a:r>
            <a:br>
              <a:rPr lang="cs-CZ" sz="1800" dirty="0">
                <a:effectLst/>
                <a:latin typeface="Calibri Light" panose="020F0302020204030204" pitchFamily="34" charset="0"/>
                <a:ea typeface="Calibri" panose="020F0502020204030204" pitchFamily="34" charset="0"/>
                <a:cs typeface="Calibri Light" panose="020F0302020204030204" pitchFamily="34" charset="0"/>
              </a:rPr>
            </a:br>
            <a:r>
              <a:rPr lang="cs-CZ" sz="1800" dirty="0">
                <a:effectLst/>
                <a:latin typeface="Calibri Light" panose="020F0302020204030204" pitchFamily="34" charset="0"/>
                <a:ea typeface="Calibri" panose="020F0502020204030204" pitchFamily="34" charset="0"/>
                <a:cs typeface="Calibri Light" panose="020F0302020204030204" pitchFamily="34" charset="0"/>
              </a:rPr>
              <a:t>a přesně definované úkoly, které plní dle plánu a o jejich stavu je k dispozici sdílený přehled. Pro každou z oblastí máme odpovědného profesionální pracovníka, který má stanoveno, odkud kam sahá jeho odpovědnost a rozhodování, s čím musí jít pro schválení výš, s kým spolupracuje, včetně pravidel spolupráce a komu předává jaké informace.</a:t>
            </a:r>
          </a:p>
          <a:p>
            <a:pPr marL="0" indent="0" rtl="0">
              <a:lnSpc>
                <a:spcPct val="100000"/>
              </a:lnSpc>
              <a:spcBef>
                <a:spcPts val="0"/>
              </a:spcBef>
              <a:buNone/>
            </a:pP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cs-CZ" sz="1800" b="1" dirty="0">
                <a:effectLst/>
                <a:latin typeface="Calibri" panose="020F0502020204030204" pitchFamily="34" charset="0"/>
                <a:ea typeface="Calibri" panose="020F0502020204030204" pitchFamily="34" charset="0"/>
                <a:cs typeface="Times New Roman" panose="02020603050405020304" pitchFamily="18" charset="0"/>
              </a:rPr>
              <a:t>Vyšší cíl:</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Light" panose="020F0302020204030204" pitchFamily="34" charset="0"/>
                <a:ea typeface="Calibri" panose="020F0502020204030204" pitchFamily="34" charset="0"/>
                <a:cs typeface="Calibri Light" panose="020F0302020204030204" pitchFamily="34" charset="0"/>
              </a:rPr>
              <a:t>Dokážeme realisticky nastavovat a efektivně dosahovat dlouhodobé cíle vedoucí k naplňování poslání a vize ČHS.</a:t>
            </a:r>
          </a:p>
          <a:p>
            <a:pPr marL="0" indent="0">
              <a:lnSpc>
                <a:spcPct val="100000"/>
              </a:lnSpc>
              <a:spcBef>
                <a:spcPts val="0"/>
              </a:spcBef>
              <a:buNone/>
            </a:pP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rtl="0">
              <a:lnSpc>
                <a:spcPct val="100000"/>
              </a:lnSpc>
              <a:spcBef>
                <a:spcPts val="0"/>
              </a:spcBef>
              <a:buNone/>
            </a:pPr>
            <a:r>
              <a:rPr lang="cs-CZ" sz="1800" b="1" dirty="0">
                <a:effectLst/>
                <a:latin typeface="Calibri" panose="020F0502020204030204" pitchFamily="34" charset="0"/>
                <a:ea typeface="Calibri" panose="020F0502020204030204" pitchFamily="34" charset="0"/>
                <a:cs typeface="Times New Roman" panose="02020603050405020304" pitchFamily="18" charset="0"/>
              </a:rPr>
              <a:t>Rizika:</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Light" panose="020F0302020204030204" pitchFamily="34" charset="0"/>
                <a:ea typeface="Calibri" panose="020F0502020204030204" pitchFamily="34" charset="0"/>
                <a:cs typeface="Calibri Light" panose="020F0302020204030204" pitchFamily="34" charset="0"/>
              </a:rPr>
              <a:t>identifikováno 6 rizik, nejzávažnější je nedostatečná kapacita personálních zdrojů – s ohledem na toto riziko bylo spuštění projektu odloženo na září 2021</a:t>
            </a:r>
          </a:p>
        </p:txBody>
      </p:sp>
    </p:spTree>
    <p:extLst>
      <p:ext uri="{BB962C8B-B14F-4D97-AF65-F5344CB8AC3E}">
        <p14:creationId xmlns:p14="http://schemas.microsoft.com/office/powerpoint/2010/main" val="3635679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xmlns="" id="{AC07E687-BFAD-450C-A241-FB46C14E0279}"/>
              </a:ext>
            </a:extLst>
          </p:cNvPr>
          <p:cNvSpPr>
            <a:spLocks noGrp="1"/>
          </p:cNvSpPr>
          <p:nvPr>
            <p:ph type="sldNum" sz="quarter" idx="12"/>
          </p:nvPr>
        </p:nvSpPr>
        <p:spPr/>
        <p:txBody>
          <a:bodyPr/>
          <a:lstStyle/>
          <a:p>
            <a:fld id="{A9883D36-BE61-44E5-BDB6-F2BE641DB62E}" type="slidenum">
              <a:rPr lang="cs-CZ" smtClean="0"/>
              <a:t>16</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
        <p:nvSpPr>
          <p:cNvPr id="11" name="Nadpis 1">
            <a:extLst>
              <a:ext uri="{FF2B5EF4-FFF2-40B4-BE49-F238E27FC236}">
                <a16:creationId xmlns:a16="http://schemas.microsoft.com/office/drawing/2014/main" xmlns="" id="{03A1A7B1-154A-48D3-86ED-A59C11B244A9}"/>
              </a:ext>
            </a:extLst>
          </p:cNvPr>
          <p:cNvSpPr>
            <a:spLocks noGrp="1"/>
          </p:cNvSpPr>
          <p:nvPr>
            <p:ph type="title"/>
          </p:nvPr>
        </p:nvSpPr>
        <p:spPr>
          <a:xfrm>
            <a:off x="381000" y="348061"/>
            <a:ext cx="7886700" cy="473074"/>
          </a:xfrm>
        </p:spPr>
        <p:txBody>
          <a:bodyPr>
            <a:noAutofit/>
          </a:bodyPr>
          <a:lstStyle/>
          <a:p>
            <a:r>
              <a:rPr lang="cs-CZ" sz="3600" dirty="0">
                <a:latin typeface="+mn-lt"/>
              </a:rPr>
              <a:t>PROJEKT ŘÍZENÍ ČHS</a:t>
            </a:r>
          </a:p>
        </p:txBody>
      </p:sp>
      <p:sp>
        <p:nvSpPr>
          <p:cNvPr id="12" name="Zástupný obsah 2">
            <a:extLst>
              <a:ext uri="{FF2B5EF4-FFF2-40B4-BE49-F238E27FC236}">
                <a16:creationId xmlns:a16="http://schemas.microsoft.com/office/drawing/2014/main" xmlns="" id="{2C35151A-DB89-4B72-B541-1C71FB0DE2BF}"/>
              </a:ext>
            </a:extLst>
          </p:cNvPr>
          <p:cNvSpPr>
            <a:spLocks noGrp="1"/>
          </p:cNvSpPr>
          <p:nvPr>
            <p:ph idx="1"/>
          </p:nvPr>
        </p:nvSpPr>
        <p:spPr>
          <a:xfrm>
            <a:off x="381000" y="944167"/>
            <a:ext cx="8382000" cy="4802980"/>
          </a:xfrm>
        </p:spPr>
        <p:txBody>
          <a:bodyPr>
            <a:normAutofit fontScale="92500" lnSpcReduction="20000"/>
          </a:bodyPr>
          <a:lstStyle/>
          <a:p>
            <a:pPr marL="0" lvl="0" indent="0">
              <a:lnSpc>
                <a:spcPct val="100000"/>
              </a:lnSpc>
              <a:spcBef>
                <a:spcPts val="400"/>
              </a:spcBef>
              <a:buNone/>
            </a:pPr>
            <a:r>
              <a:rPr lang="cs-CZ" sz="1800" b="1" dirty="0">
                <a:solidFill>
                  <a:srgbClr val="000000"/>
                </a:solidFill>
              </a:rPr>
              <a:t>Odpovědnosti: </a:t>
            </a:r>
            <a:r>
              <a:rPr lang="cs-CZ" sz="1800" dirty="0">
                <a:solidFill>
                  <a:srgbClr val="000000"/>
                </a:solidFill>
                <a:latin typeface="+mj-lt"/>
              </a:rPr>
              <a:t>projektový manažer Jan Bloudek, podpora ze strany VV Marek Klíma</a:t>
            </a:r>
          </a:p>
          <a:p>
            <a:pPr marL="0" lvl="0" indent="0">
              <a:lnSpc>
                <a:spcPct val="100000"/>
              </a:lnSpc>
              <a:spcBef>
                <a:spcPts val="400"/>
              </a:spcBef>
              <a:buNone/>
            </a:pPr>
            <a:r>
              <a:rPr lang="cs-CZ" sz="1800" dirty="0">
                <a:solidFill>
                  <a:srgbClr val="000000"/>
                </a:solidFill>
                <a:latin typeface="+mj-lt"/>
              </a:rPr>
              <a:t>Pracovní skupina</a:t>
            </a:r>
            <a:r>
              <a:rPr lang="cs-CZ" sz="1800" b="1" dirty="0">
                <a:solidFill>
                  <a:srgbClr val="000000"/>
                </a:solidFill>
                <a:latin typeface="+mj-lt"/>
              </a:rPr>
              <a:t>: </a:t>
            </a:r>
            <a:r>
              <a:rPr lang="cs-CZ" sz="1800" dirty="0">
                <a:solidFill>
                  <a:srgbClr val="000000"/>
                </a:solidFill>
                <a:latin typeface="+mj-lt"/>
              </a:rPr>
              <a:t>členové VV, Generální sekretář, ekonom</a:t>
            </a:r>
          </a:p>
          <a:p>
            <a:pPr marL="0" lvl="0" indent="0">
              <a:lnSpc>
                <a:spcPct val="100000"/>
              </a:lnSpc>
              <a:spcBef>
                <a:spcPts val="400"/>
              </a:spcBef>
              <a:buNone/>
            </a:pPr>
            <a:endParaRPr lang="cs-CZ" sz="1100" dirty="0">
              <a:solidFill>
                <a:srgbClr val="000000"/>
              </a:solidFill>
              <a:latin typeface="+mj-lt"/>
            </a:endParaRPr>
          </a:p>
          <a:p>
            <a:pPr marL="0" lvl="0" indent="0">
              <a:lnSpc>
                <a:spcPct val="100000"/>
              </a:lnSpc>
              <a:spcBef>
                <a:spcPts val="400"/>
              </a:spcBef>
              <a:buNone/>
            </a:pPr>
            <a:r>
              <a:rPr lang="cs-CZ" sz="1800" b="1" dirty="0">
                <a:solidFill>
                  <a:srgbClr val="000000"/>
                </a:solidFill>
              </a:rPr>
              <a:t>Výstupy:</a:t>
            </a:r>
          </a:p>
          <a:p>
            <a:pPr marL="342900" indent="-342900">
              <a:lnSpc>
                <a:spcPct val="107000"/>
              </a:lnSpc>
              <a:spcBef>
                <a:spcPts val="200"/>
              </a:spcBef>
              <a:buFont typeface="+mj-lt"/>
              <a:buAutoNum type="arabicParenR"/>
            </a:pPr>
            <a:r>
              <a:rPr lang="cs-CZ" sz="1800" dirty="0">
                <a:latin typeface="Calibri Light" panose="020F0302020204030204" pitchFamily="34" charset="0"/>
                <a:ea typeface="Calibri" panose="020F0502020204030204" pitchFamily="34" charset="0"/>
                <a:cs typeface="Calibri Light" panose="020F0302020204030204" pitchFamily="34" charset="0"/>
              </a:rPr>
              <a:t>Je popsaná a odsouhlasená dlouhodobá vize a upravené poslání ČHS a z nich vyplývající dlouhodobé i krátkodobé cíle včetně priorit (VH 2022)</a:t>
            </a:r>
          </a:p>
          <a:p>
            <a:pPr marL="342900" lvl="0" indent="-342900">
              <a:lnSpc>
                <a:spcPct val="107000"/>
              </a:lnSpc>
              <a:spcBef>
                <a:spcPts val="200"/>
              </a:spcBef>
              <a:buFont typeface="+mj-lt"/>
              <a:buAutoNum type="arabicParenR"/>
            </a:pPr>
            <a:r>
              <a:rPr lang="cs-CZ" sz="1800" dirty="0">
                <a:effectLst/>
                <a:latin typeface="Calibri Light" panose="020F0302020204030204" pitchFamily="34" charset="0"/>
                <a:ea typeface="Calibri" panose="020F0502020204030204" pitchFamily="34" charset="0"/>
                <a:cs typeface="Calibri Light" panose="020F0302020204030204" pitchFamily="34" charset="0"/>
              </a:rPr>
              <a:t>Je definovaná, odsouhlasená, zavedená a fungující organizační struktura s definovanými odpovědnostmi za cíle, úkoly a jednotlivé oblasti činnosti ČHS.</a:t>
            </a:r>
          </a:p>
          <a:p>
            <a:pPr marL="342900" lvl="0" indent="-342900">
              <a:lnSpc>
                <a:spcPct val="107000"/>
              </a:lnSpc>
              <a:spcBef>
                <a:spcPts val="200"/>
              </a:spcBef>
              <a:buFont typeface="+mj-lt"/>
              <a:buAutoNum type="arabicParenR"/>
            </a:pPr>
            <a:r>
              <a:rPr lang="cs-CZ" sz="1800" dirty="0">
                <a:effectLst/>
                <a:latin typeface="Calibri Light" panose="020F0302020204030204" pitchFamily="34" charset="0"/>
                <a:ea typeface="Calibri" panose="020F0502020204030204" pitchFamily="34" charset="0"/>
                <a:cs typeface="Calibri Light" panose="020F0302020204030204" pitchFamily="34" charset="0"/>
              </a:rPr>
              <a:t>Vazby popsané v organizační struktuře jsou přeneseny do schválených a navzájem funkčně provázaných dokumentů ČHS (Stanovy, Řády, Směrnice, Statuty). </a:t>
            </a:r>
          </a:p>
          <a:p>
            <a:pPr marL="342900" lvl="0" indent="-342900">
              <a:lnSpc>
                <a:spcPct val="107000"/>
              </a:lnSpc>
              <a:spcBef>
                <a:spcPts val="200"/>
              </a:spcBef>
              <a:buFont typeface="+mj-lt"/>
              <a:buAutoNum type="arabicParenR"/>
            </a:pPr>
            <a:r>
              <a:rPr lang="cs-CZ" sz="1800" dirty="0">
                <a:effectLst/>
                <a:latin typeface="Calibri Light" panose="020F0302020204030204" pitchFamily="34" charset="0"/>
                <a:ea typeface="Calibri" panose="020F0502020204030204" pitchFamily="34" charset="0"/>
                <a:cs typeface="Calibri Light" panose="020F0302020204030204" pitchFamily="34" charset="0"/>
              </a:rPr>
              <a:t>Je zavedená a funguje informační podpora pro zapisování, monitorování a sdílení cílů </a:t>
            </a:r>
            <a:br>
              <a:rPr lang="cs-CZ" sz="1800" dirty="0">
                <a:effectLst/>
                <a:latin typeface="Calibri Light" panose="020F0302020204030204" pitchFamily="34" charset="0"/>
                <a:ea typeface="Calibri" panose="020F0502020204030204" pitchFamily="34" charset="0"/>
                <a:cs typeface="Calibri Light" panose="020F0302020204030204" pitchFamily="34" charset="0"/>
              </a:rPr>
            </a:br>
            <a:r>
              <a:rPr lang="cs-CZ" sz="1800" dirty="0">
                <a:effectLst/>
                <a:latin typeface="Calibri Light" panose="020F0302020204030204" pitchFamily="34" charset="0"/>
                <a:ea typeface="Calibri" panose="020F0502020204030204" pitchFamily="34" charset="0"/>
                <a:cs typeface="Calibri Light" panose="020F0302020204030204" pitchFamily="34" charset="0"/>
              </a:rPr>
              <a:t>a úkolů</a:t>
            </a:r>
          </a:p>
          <a:p>
            <a:pPr marL="342900" lvl="0" indent="-342900">
              <a:lnSpc>
                <a:spcPct val="107000"/>
              </a:lnSpc>
              <a:spcBef>
                <a:spcPts val="200"/>
              </a:spcBef>
              <a:buFont typeface="+mj-lt"/>
              <a:buAutoNum type="arabicParenR"/>
            </a:pPr>
            <a:r>
              <a:rPr lang="cs-CZ" sz="1800" dirty="0">
                <a:effectLst/>
                <a:latin typeface="Calibri Light" panose="020F0302020204030204" pitchFamily="34" charset="0"/>
                <a:ea typeface="Calibri" panose="020F0502020204030204" pitchFamily="34" charset="0"/>
                <a:cs typeface="Calibri Light" panose="020F0302020204030204" pitchFamily="34" charset="0"/>
              </a:rPr>
              <a:t>Máme vhodné personální zdroje pro pokrytí odpovědností v organizační struktuře.</a:t>
            </a:r>
          </a:p>
          <a:p>
            <a:pPr marL="342900" lvl="0" indent="-342900">
              <a:lnSpc>
                <a:spcPct val="107000"/>
              </a:lnSpc>
              <a:spcBef>
                <a:spcPts val="200"/>
              </a:spcBef>
              <a:buFont typeface="+mj-lt"/>
              <a:buAutoNum type="arabicParenR"/>
            </a:pPr>
            <a:r>
              <a:rPr lang="cs-CZ" sz="1800" dirty="0">
                <a:effectLst/>
                <a:latin typeface="Calibri Light" panose="020F0302020204030204" pitchFamily="34" charset="0"/>
                <a:ea typeface="Calibri" panose="020F0502020204030204" pitchFamily="34" charset="0"/>
                <a:cs typeface="Calibri Light" panose="020F0302020204030204" pitchFamily="34" charset="0"/>
              </a:rPr>
              <a:t>Je nastavený a funguje proces komunikace, reportování a pravidelných schůzek podporující plnění cílů a úkolů</a:t>
            </a:r>
          </a:p>
          <a:p>
            <a:pPr marL="342900" lvl="0" indent="-342900">
              <a:lnSpc>
                <a:spcPct val="107000"/>
              </a:lnSpc>
              <a:spcBef>
                <a:spcPts val="200"/>
              </a:spcBef>
              <a:buFont typeface="+mj-lt"/>
              <a:buAutoNum type="arabicParenR"/>
            </a:pPr>
            <a:r>
              <a:rPr lang="cs-CZ" sz="1800" dirty="0">
                <a:effectLst/>
                <a:latin typeface="Calibri Light" panose="020F0302020204030204" pitchFamily="34" charset="0"/>
                <a:ea typeface="Calibri" panose="020F0502020204030204" pitchFamily="34" charset="0"/>
                <a:cs typeface="Calibri Light" panose="020F0302020204030204" pitchFamily="34" charset="0"/>
              </a:rPr>
              <a:t>Je nastavený a funguje řídící proces, který v nastavené periodě monitoruje, vyhodnocuje </a:t>
            </a:r>
            <a:br>
              <a:rPr lang="cs-CZ" sz="1800" dirty="0">
                <a:effectLst/>
                <a:latin typeface="Calibri Light" panose="020F0302020204030204" pitchFamily="34" charset="0"/>
                <a:ea typeface="Calibri" panose="020F0502020204030204" pitchFamily="34" charset="0"/>
                <a:cs typeface="Calibri Light" panose="020F0302020204030204" pitchFamily="34" charset="0"/>
              </a:rPr>
            </a:br>
            <a:r>
              <a:rPr lang="cs-CZ" sz="1800" dirty="0">
                <a:effectLst/>
                <a:latin typeface="Calibri Light" panose="020F0302020204030204" pitchFamily="34" charset="0"/>
                <a:ea typeface="Calibri" panose="020F0502020204030204" pitchFamily="34" charset="0"/>
                <a:cs typeface="Calibri Light" panose="020F0302020204030204" pitchFamily="34" charset="0"/>
              </a:rPr>
              <a:t>a upravuje nefunkční části prvků řízení cílů a úkolů</a:t>
            </a:r>
          </a:p>
          <a:p>
            <a:pPr marL="342900" lvl="0" indent="-342900">
              <a:lnSpc>
                <a:spcPct val="107000"/>
              </a:lnSpc>
              <a:spcBef>
                <a:spcPts val="200"/>
              </a:spcBef>
              <a:spcAft>
                <a:spcPts val="800"/>
              </a:spcAft>
              <a:buFont typeface="+mj-lt"/>
              <a:buAutoNum type="arabicParenR"/>
            </a:pPr>
            <a:r>
              <a:rPr lang="cs-CZ" sz="1800" dirty="0">
                <a:effectLst/>
                <a:latin typeface="Calibri Light" panose="020F0302020204030204" pitchFamily="34" charset="0"/>
                <a:ea typeface="Calibri" panose="020F0502020204030204" pitchFamily="34" charset="0"/>
                <a:cs typeface="Calibri Light" panose="020F0302020204030204" pitchFamily="34" charset="0"/>
              </a:rPr>
              <a:t>Je nastaveno pravidelné vyhodnocování efektivity dílčích i celkových cílů ve vztahu k poslání a vizi ČHS, zahrnující potřebné úpravy cílů včetně priorit</a:t>
            </a:r>
          </a:p>
        </p:txBody>
      </p:sp>
    </p:spTree>
    <p:extLst>
      <p:ext uri="{BB962C8B-B14F-4D97-AF65-F5344CB8AC3E}">
        <p14:creationId xmlns:p14="http://schemas.microsoft.com/office/powerpoint/2010/main" val="726540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6"/>
            <a:ext cx="7886700" cy="1053771"/>
          </a:xfrm>
        </p:spPr>
        <p:txBody>
          <a:bodyPr>
            <a:normAutofit fontScale="90000"/>
          </a:bodyPr>
          <a:lstStyle/>
          <a:p>
            <a:r>
              <a:rPr lang="cs-CZ" sz="4000" dirty="0">
                <a:latin typeface="+mn-lt"/>
              </a:rPr>
              <a:t>ZHODNOCENÍ UPLYNULÉHO FUNKČNÍHO OBDOBÍ</a:t>
            </a:r>
          </a:p>
        </p:txBody>
      </p:sp>
      <p:sp>
        <p:nvSpPr>
          <p:cNvPr id="3" name="Zástupný symbol pro obsah 2"/>
          <p:cNvSpPr>
            <a:spLocks noGrp="1"/>
          </p:cNvSpPr>
          <p:nvPr>
            <p:ph idx="1"/>
          </p:nvPr>
        </p:nvSpPr>
        <p:spPr>
          <a:xfrm>
            <a:off x="628650" y="1689652"/>
            <a:ext cx="7886700" cy="4487312"/>
          </a:xfrm>
        </p:spPr>
        <p:txBody>
          <a:bodyPr>
            <a:normAutofit/>
          </a:bodyPr>
          <a:lstStyle/>
          <a:p>
            <a:pPr lvl="0"/>
            <a:r>
              <a:rPr lang="cs-CZ" sz="2000" dirty="0">
                <a:latin typeface="+mj-lt"/>
              </a:rPr>
              <a:t>Rostoucí aktivní i pasivní zájem o lezení, sportovní lezení zařazeno mezi olympijské sporty</a:t>
            </a:r>
          </a:p>
          <a:p>
            <a:pPr lvl="0"/>
            <a:r>
              <a:rPr lang="cs-CZ" sz="2000" dirty="0">
                <a:latin typeface="+mj-lt"/>
              </a:rPr>
              <a:t>Sportovní lezení je zařazeno mezi olympijské sporty s delší vizí účasti</a:t>
            </a:r>
          </a:p>
          <a:p>
            <a:pPr lvl="0"/>
            <a:r>
              <a:rPr lang="cs-CZ" sz="2000" dirty="0">
                <a:latin typeface="+mj-lt"/>
              </a:rPr>
              <a:t>Vytváření struktury sportovního svazu včetně majetkového zázemí</a:t>
            </a:r>
          </a:p>
          <a:p>
            <a:pPr lvl="0"/>
            <a:r>
              <a:rPr lang="cs-CZ" sz="2000" dirty="0">
                <a:latin typeface="+mj-lt"/>
              </a:rPr>
              <a:t>Unikátní úspěchy ve sportovním i horském lezení</a:t>
            </a:r>
          </a:p>
          <a:p>
            <a:pPr lvl="0"/>
            <a:r>
              <a:rPr lang="cs-CZ" sz="2000" dirty="0">
                <a:latin typeface="+mj-lt"/>
              </a:rPr>
              <a:t>Změny ve struktuře oddílů/spolků a jejich činnosti, velký nárůst v mládeži</a:t>
            </a:r>
          </a:p>
          <a:p>
            <a:pPr lvl="0"/>
            <a:r>
              <a:rPr lang="cs-CZ" sz="2000" dirty="0">
                <a:latin typeface="+mj-lt"/>
              </a:rPr>
              <a:t>Rostoucí poptávka po Triu a pojištění, které je samostatným důvodem pro individuální členství</a:t>
            </a:r>
          </a:p>
          <a:p>
            <a:pPr lvl="0"/>
            <a:r>
              <a:rPr lang="cs-CZ" sz="2000" dirty="0">
                <a:latin typeface="+mj-lt"/>
              </a:rPr>
              <a:t>Enormní nárůst agendy, nutnost právního zázemí, dotace do sportu formou projektů</a:t>
            </a:r>
          </a:p>
          <a:p>
            <a:endParaRPr lang="cs-CZ" dirty="0"/>
          </a:p>
        </p:txBody>
      </p:sp>
      <p:sp>
        <p:nvSpPr>
          <p:cNvPr id="4" name="Zástupný symbol pro číslo snímku 3">
            <a:extLst>
              <a:ext uri="{FF2B5EF4-FFF2-40B4-BE49-F238E27FC236}">
                <a16:creationId xmlns:a16="http://schemas.microsoft.com/office/drawing/2014/main" xmlns="" id="{AC07E687-BFAD-450C-A241-FB46C14E0279}"/>
              </a:ext>
            </a:extLst>
          </p:cNvPr>
          <p:cNvSpPr>
            <a:spLocks noGrp="1"/>
          </p:cNvSpPr>
          <p:nvPr>
            <p:ph type="sldNum" sz="quarter" idx="12"/>
          </p:nvPr>
        </p:nvSpPr>
        <p:spPr/>
        <p:txBody>
          <a:bodyPr/>
          <a:lstStyle/>
          <a:p>
            <a:fld id="{A9883D36-BE61-44E5-BDB6-F2BE641DB62E}" type="slidenum">
              <a:rPr lang="cs-CZ" smtClean="0"/>
              <a:t>17</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Tree>
    <p:extLst>
      <p:ext uri="{BB962C8B-B14F-4D97-AF65-F5344CB8AC3E}">
        <p14:creationId xmlns:p14="http://schemas.microsoft.com/office/powerpoint/2010/main" val="3198678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p:cNvSpPr>
          <p:nvPr>
            <p:ph idx="1"/>
          </p:nvPr>
        </p:nvSpPr>
        <p:spPr>
          <a:xfrm>
            <a:off x="638589" y="1033670"/>
            <a:ext cx="7886700" cy="4338224"/>
          </a:xfrm>
        </p:spPr>
        <p:txBody>
          <a:bodyPr>
            <a:normAutofit/>
          </a:bodyPr>
          <a:lstStyle/>
          <a:p>
            <a:pPr lvl="0"/>
            <a:r>
              <a:rPr lang="cs-CZ" sz="2000" dirty="0">
                <a:latin typeface="+mj-lt"/>
              </a:rPr>
              <a:t>Nárůst ekonomické agendy ve vztahu k dotacím</a:t>
            </a:r>
          </a:p>
          <a:p>
            <a:pPr lvl="0"/>
            <a:r>
              <a:rPr lang="cs-CZ" sz="2000" dirty="0">
                <a:latin typeface="+mj-lt"/>
              </a:rPr>
              <a:t>Rozšíření náplně práce Revizní komise</a:t>
            </a:r>
          </a:p>
          <a:p>
            <a:pPr lvl="0"/>
            <a:r>
              <a:rPr lang="cs-CZ" sz="2000" dirty="0">
                <a:latin typeface="+mj-lt"/>
              </a:rPr>
              <a:t>Profesionalizace – ekonom, marketing, administrativní a organizační podpora, částečně vedení</a:t>
            </a:r>
          </a:p>
          <a:p>
            <a:pPr lvl="0"/>
            <a:r>
              <a:rPr lang="cs-CZ" sz="2000" dirty="0">
                <a:latin typeface="+mj-lt"/>
              </a:rPr>
              <a:t>Evropské projekty, mezinárodní spolupráce </a:t>
            </a:r>
          </a:p>
          <a:p>
            <a:pPr lvl="0"/>
            <a:r>
              <a:rPr lang="cs-CZ" sz="2000" dirty="0">
                <a:latin typeface="+mj-lt"/>
              </a:rPr>
              <a:t>Oficiálně potvrzené partnerství s ochranou přírody</a:t>
            </a:r>
          </a:p>
          <a:p>
            <a:pPr lvl="0"/>
            <a:r>
              <a:rPr lang="cs-CZ" sz="2000" dirty="0">
                <a:latin typeface="+mj-lt"/>
              </a:rPr>
              <a:t>Větší provázanost s MŠMT v oblasti vzdělávání a kvalifikací</a:t>
            </a:r>
          </a:p>
          <a:p>
            <a:pPr lvl="0"/>
            <a:r>
              <a:rPr lang="cs-CZ" sz="2000" dirty="0">
                <a:latin typeface="+mj-lt"/>
              </a:rPr>
              <a:t>Převedení agendy sportu z MŠMT na Národní sportovní agenturu</a:t>
            </a:r>
          </a:p>
          <a:p>
            <a:pPr lvl="0"/>
            <a:r>
              <a:rPr lang="cs-CZ" sz="2000" dirty="0">
                <a:latin typeface="+mj-lt"/>
              </a:rPr>
              <a:t>Marketing a mediální výstupy, sociální sítě</a:t>
            </a:r>
          </a:p>
          <a:p>
            <a:pPr lvl="0"/>
            <a:r>
              <a:rPr lang="cs-CZ" sz="2000" dirty="0">
                <a:latin typeface="+mj-lt"/>
              </a:rPr>
              <a:t>Devastující dopady restrikcí na sport zejména v </a:t>
            </a:r>
            <a:r>
              <a:rPr lang="cs-CZ" sz="2000" dirty="0" err="1">
                <a:latin typeface="+mj-lt"/>
              </a:rPr>
              <a:t>indooru</a:t>
            </a:r>
            <a:r>
              <a:rPr lang="cs-CZ" sz="2000" dirty="0">
                <a:latin typeface="+mj-lt"/>
              </a:rPr>
              <a:t>, efektivní spolupráce na dálku</a:t>
            </a:r>
          </a:p>
        </p:txBody>
      </p:sp>
      <p:sp>
        <p:nvSpPr>
          <p:cNvPr id="2" name="Zástupný symbol pro číslo snímku 1">
            <a:extLst>
              <a:ext uri="{FF2B5EF4-FFF2-40B4-BE49-F238E27FC236}">
                <a16:creationId xmlns:a16="http://schemas.microsoft.com/office/drawing/2014/main" xmlns="" id="{2002BB4A-1050-48CE-9767-0FE85A39E9E5}"/>
              </a:ext>
            </a:extLst>
          </p:cNvPr>
          <p:cNvSpPr>
            <a:spLocks noGrp="1"/>
          </p:cNvSpPr>
          <p:nvPr>
            <p:ph type="sldNum" sz="quarter" idx="12"/>
          </p:nvPr>
        </p:nvSpPr>
        <p:spPr/>
        <p:txBody>
          <a:bodyPr/>
          <a:lstStyle/>
          <a:p>
            <a:fld id="{A9883D36-BE61-44E5-BDB6-F2BE641DB62E}" type="slidenum">
              <a:rPr lang="cs-CZ" smtClean="0"/>
              <a:t>18</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Tree>
    <p:extLst>
      <p:ext uri="{BB962C8B-B14F-4D97-AF65-F5344CB8AC3E}">
        <p14:creationId xmlns:p14="http://schemas.microsoft.com/office/powerpoint/2010/main" val="2669114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6"/>
            <a:ext cx="7886700" cy="1001219"/>
          </a:xfrm>
        </p:spPr>
        <p:txBody>
          <a:bodyPr>
            <a:normAutofit fontScale="90000"/>
          </a:bodyPr>
          <a:lstStyle/>
          <a:p>
            <a:r>
              <a:rPr lang="cs-CZ" sz="4000" dirty="0">
                <a:latin typeface="+mn-lt"/>
              </a:rPr>
              <a:t>PŘEDPOKLÁDANÝ VÝVOJ V NEJBLIŽŠÍCH LETECH A DLOUHODOBÉ PRIORITY VV</a:t>
            </a:r>
          </a:p>
        </p:txBody>
      </p:sp>
      <p:sp>
        <p:nvSpPr>
          <p:cNvPr id="3" name="Zástupný symbol pro obsah 2"/>
          <p:cNvSpPr>
            <a:spLocks noGrp="1"/>
          </p:cNvSpPr>
          <p:nvPr>
            <p:ph idx="1"/>
          </p:nvPr>
        </p:nvSpPr>
        <p:spPr>
          <a:xfrm>
            <a:off x="628650" y="1366345"/>
            <a:ext cx="7886700" cy="4484797"/>
          </a:xfrm>
        </p:spPr>
        <p:txBody>
          <a:bodyPr>
            <a:noAutofit/>
          </a:bodyPr>
          <a:lstStyle/>
          <a:p>
            <a:pPr lvl="0"/>
            <a:r>
              <a:rPr lang="cs-CZ" sz="1800" dirty="0">
                <a:latin typeface="+mj-lt"/>
              </a:rPr>
              <a:t>Rozvoj členských oddílů/spolků k růstu nabídky aktivit pro členy; posílení vazby mezi aktivními oddíly a ČHS</a:t>
            </a:r>
          </a:p>
          <a:p>
            <a:pPr lvl="0"/>
            <a:r>
              <a:rPr lang="cs-CZ" sz="1800" dirty="0">
                <a:latin typeface="+mj-lt"/>
              </a:rPr>
              <a:t>Organizační zabezpečení sportovního lezení od oddílů přes tréninková centra </a:t>
            </a:r>
            <a:br>
              <a:rPr lang="cs-CZ" sz="1800" dirty="0">
                <a:latin typeface="+mj-lt"/>
              </a:rPr>
            </a:br>
            <a:r>
              <a:rPr lang="cs-CZ" sz="1800" dirty="0">
                <a:latin typeface="+mj-lt"/>
              </a:rPr>
              <a:t>až po reprezentaci</a:t>
            </a:r>
          </a:p>
          <a:p>
            <a:pPr lvl="0"/>
            <a:r>
              <a:rPr lang="cs-CZ" sz="1800" dirty="0">
                <a:latin typeface="+mj-lt"/>
              </a:rPr>
              <a:t>Vytváření udržitelných podmínek pro lezení na skalách a další odvětví našeho sportu</a:t>
            </a:r>
          </a:p>
          <a:p>
            <a:pPr lvl="0"/>
            <a:r>
              <a:rPr lang="cs-CZ" sz="1800" dirty="0">
                <a:latin typeface="+mj-lt"/>
              </a:rPr>
              <a:t>Nabídka kvalitního vzdělávání pro instruktory, trenéry, stavěče, rozhodčí i správce skal</a:t>
            </a:r>
          </a:p>
          <a:p>
            <a:pPr lvl="0"/>
            <a:r>
              <a:rPr lang="cs-CZ" sz="1800" dirty="0">
                <a:latin typeface="+mj-lt"/>
              </a:rPr>
              <a:t>Marketingová spolupráce s partnery z více odvětví, zlepšování mediálních výstupů a jejich dosahu</a:t>
            </a:r>
          </a:p>
          <a:p>
            <a:pPr lvl="0"/>
            <a:r>
              <a:rPr lang="cs-CZ" sz="1800" dirty="0">
                <a:latin typeface="+mj-lt"/>
              </a:rPr>
              <a:t>Systém řízení ČHS s přesněji definovanými postupy, cíli a lepšími informačními toky, postupné pokračování profesionalizace</a:t>
            </a:r>
          </a:p>
          <a:p>
            <a:pPr lvl="0"/>
            <a:r>
              <a:rPr lang="cs-CZ" sz="1800" dirty="0">
                <a:latin typeface="+mj-lt"/>
              </a:rPr>
              <a:t>Zlepšení pozice ČHS mezi ostatními sporty ve vztahu k programům NSA a dalším poskytovatelům zdrojů</a:t>
            </a:r>
          </a:p>
          <a:p>
            <a:endParaRPr lang="cs-CZ" sz="2000" dirty="0">
              <a:latin typeface="+mj-lt"/>
            </a:endParaRPr>
          </a:p>
          <a:p>
            <a:endParaRPr lang="cs-CZ" sz="2000" dirty="0"/>
          </a:p>
        </p:txBody>
      </p:sp>
      <p:sp>
        <p:nvSpPr>
          <p:cNvPr id="4" name="Zástupný symbol pro číslo snímku 3">
            <a:extLst>
              <a:ext uri="{FF2B5EF4-FFF2-40B4-BE49-F238E27FC236}">
                <a16:creationId xmlns:a16="http://schemas.microsoft.com/office/drawing/2014/main" xmlns="" id="{B1FD5219-F5DF-4850-A423-9A173F363D95}"/>
              </a:ext>
            </a:extLst>
          </p:cNvPr>
          <p:cNvSpPr>
            <a:spLocks noGrp="1"/>
          </p:cNvSpPr>
          <p:nvPr>
            <p:ph type="sldNum" sz="quarter" idx="12"/>
          </p:nvPr>
        </p:nvSpPr>
        <p:spPr/>
        <p:txBody>
          <a:bodyPr/>
          <a:lstStyle/>
          <a:p>
            <a:fld id="{A9883D36-BE61-44E5-BDB6-F2BE641DB62E}" type="slidenum">
              <a:rPr lang="cs-CZ" smtClean="0"/>
              <a:t>19</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Tree>
    <p:extLst>
      <p:ext uri="{BB962C8B-B14F-4D97-AF65-F5344CB8AC3E}">
        <p14:creationId xmlns:p14="http://schemas.microsoft.com/office/powerpoint/2010/main" val="1342602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3600" dirty="0">
                <a:latin typeface="+mn-lt"/>
                <a:ea typeface="Arial Unicode MS" panose="020B0604020202020204" pitchFamily="34" charset="-128"/>
                <a:cs typeface="Arial Unicode MS" panose="020B0604020202020204" pitchFamily="34" charset="-128"/>
              </a:rPr>
              <a:t>VOLBA PŘEDSEDAJÍCÍHO A VOLBA PRACOVNÍCH KOMISÍ</a:t>
            </a:r>
            <a:endParaRPr lang="cs-CZ" sz="3600" dirty="0">
              <a:latin typeface="+mn-lt"/>
            </a:endParaRPr>
          </a:p>
        </p:txBody>
      </p:sp>
      <p:sp>
        <p:nvSpPr>
          <p:cNvPr id="3" name="Zástupný symbol pro obsah 2"/>
          <p:cNvSpPr>
            <a:spLocks noGrp="1"/>
          </p:cNvSpPr>
          <p:nvPr>
            <p:ph idx="1"/>
          </p:nvPr>
        </p:nvSpPr>
        <p:spPr>
          <a:xfrm>
            <a:off x="628650" y="2228850"/>
            <a:ext cx="7886700" cy="3261122"/>
          </a:xfrm>
        </p:spPr>
        <p:txBody>
          <a:bodyPr>
            <a:normAutofit/>
          </a:bodyPr>
          <a:lstStyle/>
          <a:p>
            <a:pPr marL="0" indent="0">
              <a:buNone/>
              <a:tabLst>
                <a:tab pos="2597150" algn="l"/>
              </a:tabLst>
            </a:pPr>
            <a:r>
              <a:rPr lang="cs-CZ" altLang="cs-CZ" sz="2000" b="1" dirty="0">
                <a:latin typeface="Calibri Light" panose="020F0302020204030204" pitchFamily="34" charset="0"/>
                <a:ea typeface="Arial Unicode MS" panose="020B0604020202020204" pitchFamily="34" charset="-128"/>
                <a:cs typeface="Calibri Light" panose="020F0302020204030204" pitchFamily="34" charset="0"/>
              </a:rPr>
              <a:t>Předsedající: Petr Resch</a:t>
            </a:r>
          </a:p>
          <a:p>
            <a:pPr marL="0" indent="0">
              <a:buNone/>
              <a:tabLst>
                <a:tab pos="2597150" algn="l"/>
              </a:tabLst>
            </a:pPr>
            <a:r>
              <a:rPr lang="cs-CZ" altLang="cs-CZ" sz="2000" b="1" dirty="0">
                <a:latin typeface="Calibri Light" panose="020F0302020204030204" pitchFamily="34" charset="0"/>
                <a:ea typeface="Arial Unicode MS" panose="020B0604020202020204" pitchFamily="34" charset="-128"/>
                <a:cs typeface="Calibri Light" panose="020F0302020204030204" pitchFamily="34" charset="0"/>
              </a:rPr>
              <a:t>Mandátová komise: Miloslav </a:t>
            </a:r>
            <a:r>
              <a:rPr lang="cs-CZ" altLang="cs-CZ" sz="2000" b="1" dirty="0" err="1">
                <a:latin typeface="Calibri Light" panose="020F0302020204030204" pitchFamily="34" charset="0"/>
                <a:ea typeface="Arial Unicode MS" panose="020B0604020202020204" pitchFamily="34" charset="-128"/>
                <a:cs typeface="Calibri Light" panose="020F0302020204030204" pitchFamily="34" charset="0"/>
              </a:rPr>
              <a:t>Šramota</a:t>
            </a:r>
            <a:r>
              <a:rPr lang="cs-CZ" altLang="cs-CZ" sz="2000" b="1" dirty="0">
                <a:latin typeface="Calibri Light" panose="020F0302020204030204" pitchFamily="34" charset="0"/>
                <a:ea typeface="Arial Unicode MS" panose="020B0604020202020204" pitchFamily="34" charset="-128"/>
                <a:cs typeface="Calibri Light" panose="020F0302020204030204" pitchFamily="34" charset="0"/>
              </a:rPr>
              <a:t>, Jiří </a:t>
            </a:r>
            <a:r>
              <a:rPr lang="cs-CZ" altLang="cs-CZ" sz="2000" b="1" dirty="0" err="1">
                <a:latin typeface="Calibri Light" panose="020F0302020204030204" pitchFamily="34" charset="0"/>
                <a:ea typeface="Arial Unicode MS" panose="020B0604020202020204" pitchFamily="34" charset="-128"/>
                <a:cs typeface="Calibri Light" panose="020F0302020204030204" pitchFamily="34" charset="0"/>
              </a:rPr>
              <a:t>Pyšek</a:t>
            </a:r>
            <a:r>
              <a:rPr lang="cs-CZ" altLang="cs-CZ" sz="2000" b="1" dirty="0">
                <a:latin typeface="Calibri Light" panose="020F0302020204030204" pitchFamily="34" charset="0"/>
                <a:ea typeface="Arial Unicode MS" panose="020B0604020202020204" pitchFamily="34" charset="-128"/>
                <a:cs typeface="Calibri Light" panose="020F0302020204030204" pitchFamily="34" charset="0"/>
              </a:rPr>
              <a:t>, Jiří </a:t>
            </a:r>
            <a:r>
              <a:rPr lang="cs-CZ" altLang="cs-CZ" sz="2000" b="1" dirty="0" err="1">
                <a:latin typeface="Calibri Light" panose="020F0302020204030204" pitchFamily="34" charset="0"/>
                <a:ea typeface="Arial Unicode MS" panose="020B0604020202020204" pitchFamily="34" charset="-128"/>
                <a:cs typeface="Calibri Light" panose="020F0302020204030204" pitchFamily="34" charset="0"/>
              </a:rPr>
              <a:t>Faflák</a:t>
            </a:r>
            <a:endParaRPr lang="cs-CZ" altLang="cs-CZ" sz="2000" b="1" dirty="0">
              <a:latin typeface="Calibri Light" panose="020F0302020204030204" pitchFamily="34" charset="0"/>
              <a:ea typeface="Arial Unicode MS" panose="020B0604020202020204" pitchFamily="34" charset="-128"/>
              <a:cs typeface="Calibri Light" panose="020F0302020204030204" pitchFamily="34" charset="0"/>
            </a:endParaRPr>
          </a:p>
          <a:p>
            <a:pPr marL="0" indent="0">
              <a:buNone/>
              <a:tabLst>
                <a:tab pos="2597150" algn="l"/>
              </a:tabLst>
            </a:pPr>
            <a:r>
              <a:rPr lang="cs-CZ" altLang="cs-CZ" sz="2000" b="1" dirty="0">
                <a:latin typeface="Calibri Light" panose="020F0302020204030204" pitchFamily="34" charset="0"/>
                <a:ea typeface="Arial Unicode MS" panose="020B0604020202020204" pitchFamily="34" charset="-128"/>
                <a:cs typeface="Calibri Light" panose="020F0302020204030204" pitchFamily="34" charset="0"/>
              </a:rPr>
              <a:t>Volební komise: Petr Kříž, Miloslav Homolka, Magdaléna Horňáková</a:t>
            </a:r>
          </a:p>
          <a:p>
            <a:pPr marL="0" indent="0">
              <a:buNone/>
              <a:tabLst>
                <a:tab pos="2597150" algn="l"/>
              </a:tabLst>
            </a:pPr>
            <a:r>
              <a:rPr lang="cs-CZ" altLang="cs-CZ" sz="2000" b="1" dirty="0">
                <a:latin typeface="Calibri Light" panose="020F0302020204030204" pitchFamily="34" charset="0"/>
                <a:ea typeface="Arial Unicode MS" panose="020B0604020202020204" pitchFamily="34" charset="-128"/>
                <a:cs typeface="Calibri Light" panose="020F0302020204030204" pitchFamily="34" charset="0"/>
              </a:rPr>
              <a:t>Návrhová komise: Václav Forst, Zdeněk </a:t>
            </a:r>
            <a:r>
              <a:rPr lang="cs-CZ" altLang="cs-CZ" sz="2000" b="1" dirty="0" smtClean="0">
                <a:latin typeface="Calibri Light" panose="020F0302020204030204" pitchFamily="34" charset="0"/>
                <a:ea typeface="Arial Unicode MS" panose="020B0604020202020204" pitchFamily="34" charset="-128"/>
                <a:cs typeface="Calibri Light" panose="020F0302020204030204" pitchFamily="34" charset="0"/>
              </a:rPr>
              <a:t>Škrdlant</a:t>
            </a:r>
            <a:r>
              <a:rPr lang="cs-CZ" altLang="cs-CZ" sz="2000" b="1" dirty="0">
                <a:latin typeface="Calibri Light" panose="020F0302020204030204" pitchFamily="34" charset="0"/>
                <a:ea typeface="Arial Unicode MS" panose="020B0604020202020204" pitchFamily="34" charset="-128"/>
                <a:cs typeface="Calibri Light" panose="020F0302020204030204" pitchFamily="34" charset="0"/>
              </a:rPr>
              <a:t>, Božena Valentová</a:t>
            </a:r>
            <a:endParaRPr lang="cs-CZ" sz="2000" dirty="0"/>
          </a:p>
        </p:txBody>
      </p:sp>
      <p:sp>
        <p:nvSpPr>
          <p:cNvPr id="4" name="Zástupný symbol pro číslo snímku 3">
            <a:extLst>
              <a:ext uri="{FF2B5EF4-FFF2-40B4-BE49-F238E27FC236}">
                <a16:creationId xmlns:a16="http://schemas.microsoft.com/office/drawing/2014/main" xmlns="" id="{92A58415-90BC-4ACF-9971-22E533CD39DE}"/>
              </a:ext>
            </a:extLst>
          </p:cNvPr>
          <p:cNvSpPr>
            <a:spLocks noGrp="1"/>
          </p:cNvSpPr>
          <p:nvPr>
            <p:ph type="sldNum" sz="quarter" idx="12"/>
          </p:nvPr>
        </p:nvSpPr>
        <p:spPr/>
        <p:txBody>
          <a:bodyPr/>
          <a:lstStyle/>
          <a:p>
            <a:fld id="{A9883D36-BE61-44E5-BDB6-F2BE641DB62E}" type="slidenum">
              <a:rPr lang="cs-CZ" smtClean="0"/>
              <a:t>2</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Tree>
    <p:extLst>
      <p:ext uri="{BB962C8B-B14F-4D97-AF65-F5344CB8AC3E}">
        <p14:creationId xmlns:p14="http://schemas.microsoft.com/office/powerpoint/2010/main" val="2546168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6"/>
            <a:ext cx="7886700" cy="1314587"/>
          </a:xfrm>
        </p:spPr>
        <p:txBody>
          <a:bodyPr>
            <a:normAutofit/>
          </a:bodyPr>
          <a:lstStyle/>
          <a:p>
            <a:r>
              <a:rPr lang="cs-CZ" sz="3600" dirty="0">
                <a:latin typeface="+mn-lt"/>
              </a:rPr>
              <a:t>VOLBY PRO OBDOBÍ 2021 - 2025</a:t>
            </a:r>
          </a:p>
        </p:txBody>
      </p:sp>
      <p:sp>
        <p:nvSpPr>
          <p:cNvPr id="3" name="Zástupný symbol pro obsah 2"/>
          <p:cNvSpPr>
            <a:spLocks noGrp="1"/>
          </p:cNvSpPr>
          <p:nvPr>
            <p:ph idx="1"/>
          </p:nvPr>
        </p:nvSpPr>
        <p:spPr/>
        <p:txBody>
          <a:bodyPr/>
          <a:lstStyle/>
          <a:p>
            <a:pPr>
              <a:spcBef>
                <a:spcPct val="15000"/>
              </a:spcBef>
            </a:pPr>
            <a:endParaRPr lang="cs-CZ" altLang="cs-CZ" sz="900" dirty="0"/>
          </a:p>
          <a:p>
            <a:pPr>
              <a:spcBef>
                <a:spcPct val="15000"/>
              </a:spcBef>
            </a:pPr>
            <a:r>
              <a:rPr lang="cs-CZ" altLang="cs-CZ" sz="2000" b="1" dirty="0">
                <a:latin typeface="+mj-lt"/>
              </a:rPr>
              <a:t>Kandidát na předsedu:</a:t>
            </a:r>
          </a:p>
          <a:p>
            <a:pPr lvl="1">
              <a:spcBef>
                <a:spcPct val="15000"/>
              </a:spcBef>
            </a:pPr>
            <a:r>
              <a:rPr lang="cs-CZ" altLang="cs-CZ" sz="2000" dirty="0">
                <a:latin typeface="+mj-lt"/>
              </a:rPr>
              <a:t>Jan Bloudek</a:t>
            </a:r>
          </a:p>
          <a:p>
            <a:pPr marL="0" indent="0">
              <a:spcBef>
                <a:spcPct val="15000"/>
              </a:spcBef>
              <a:buNone/>
            </a:pPr>
            <a:r>
              <a:rPr lang="cs-CZ" altLang="cs-CZ" sz="2000" dirty="0">
                <a:latin typeface="+mj-lt"/>
              </a:rPr>
              <a:t>Pro zvolení je třeba 2/3 hlasů.</a:t>
            </a:r>
          </a:p>
          <a:p>
            <a:pPr>
              <a:spcBef>
                <a:spcPct val="15000"/>
              </a:spcBef>
            </a:pPr>
            <a:endParaRPr lang="cs-CZ" altLang="cs-CZ" sz="800" dirty="0">
              <a:latin typeface="+mj-lt"/>
            </a:endParaRPr>
          </a:p>
          <a:p>
            <a:pPr>
              <a:spcBef>
                <a:spcPct val="15000"/>
              </a:spcBef>
            </a:pPr>
            <a:r>
              <a:rPr lang="cs-CZ" altLang="cs-CZ" sz="2000" b="1" dirty="0">
                <a:latin typeface="+mj-lt"/>
              </a:rPr>
              <a:t>Kandidáti na členy VV: </a:t>
            </a:r>
          </a:p>
          <a:p>
            <a:pPr lvl="1">
              <a:spcBef>
                <a:spcPct val="15000"/>
              </a:spcBef>
            </a:pPr>
            <a:r>
              <a:rPr lang="cs-CZ" altLang="cs-CZ" sz="2000" dirty="0">
                <a:latin typeface="+mj-lt"/>
              </a:rPr>
              <a:t>Marek Klíma</a:t>
            </a:r>
          </a:p>
          <a:p>
            <a:pPr lvl="1">
              <a:spcBef>
                <a:spcPct val="15000"/>
              </a:spcBef>
            </a:pPr>
            <a:r>
              <a:rPr lang="cs-CZ" altLang="cs-CZ" sz="2000" dirty="0">
                <a:latin typeface="+mj-lt"/>
              </a:rPr>
              <a:t>Jiří Oliva</a:t>
            </a:r>
          </a:p>
          <a:p>
            <a:pPr lvl="1">
              <a:spcBef>
                <a:spcPct val="15000"/>
              </a:spcBef>
            </a:pPr>
            <a:r>
              <a:rPr lang="cs-CZ" altLang="cs-CZ" sz="2000" dirty="0">
                <a:latin typeface="+mj-lt"/>
              </a:rPr>
              <a:t>Petr Resch</a:t>
            </a:r>
          </a:p>
          <a:p>
            <a:pPr lvl="1">
              <a:spcBef>
                <a:spcPct val="15000"/>
              </a:spcBef>
            </a:pPr>
            <a:r>
              <a:rPr lang="cs-CZ" altLang="cs-CZ" sz="2000" dirty="0">
                <a:latin typeface="+mj-lt"/>
              </a:rPr>
              <a:t>Pavel Blažek</a:t>
            </a:r>
          </a:p>
          <a:p>
            <a:pPr marL="0" indent="0">
              <a:spcBef>
                <a:spcPct val="15000"/>
              </a:spcBef>
              <a:buNone/>
            </a:pPr>
            <a:r>
              <a:rPr lang="cs-CZ" altLang="cs-CZ" sz="2000" dirty="0">
                <a:latin typeface="+mj-lt"/>
              </a:rPr>
              <a:t>Volí se souběžně, členem VV se stávají kandidáti, kteří získají nejvyšší počty hlasů. Místopředsedy si volí členové VV ze svého středu.</a:t>
            </a:r>
          </a:p>
          <a:p>
            <a:pPr marL="457200" lvl="1" indent="0">
              <a:spcBef>
                <a:spcPct val="15000"/>
              </a:spcBef>
              <a:buNone/>
            </a:pPr>
            <a:endParaRPr lang="cs-CZ" altLang="cs-CZ" sz="1600" dirty="0"/>
          </a:p>
          <a:p>
            <a:pPr marL="0" indent="0">
              <a:buNone/>
            </a:pPr>
            <a:endParaRPr lang="cs-CZ" sz="2000" dirty="0">
              <a:latin typeface="+mj-lt"/>
            </a:endParaRPr>
          </a:p>
        </p:txBody>
      </p:sp>
      <p:sp>
        <p:nvSpPr>
          <p:cNvPr id="4" name="Zástupný symbol pro číslo snímku 3">
            <a:extLst>
              <a:ext uri="{FF2B5EF4-FFF2-40B4-BE49-F238E27FC236}">
                <a16:creationId xmlns:a16="http://schemas.microsoft.com/office/drawing/2014/main" xmlns="" id="{46812560-DA7B-4298-B085-75565E582E50}"/>
              </a:ext>
            </a:extLst>
          </p:cNvPr>
          <p:cNvSpPr>
            <a:spLocks noGrp="1"/>
          </p:cNvSpPr>
          <p:nvPr>
            <p:ph type="sldNum" sz="quarter" idx="12"/>
          </p:nvPr>
        </p:nvSpPr>
        <p:spPr/>
        <p:txBody>
          <a:bodyPr/>
          <a:lstStyle/>
          <a:p>
            <a:fld id="{A9883D36-BE61-44E5-BDB6-F2BE641DB62E}" type="slidenum">
              <a:rPr lang="cs-CZ" smtClean="0"/>
              <a:t>20</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Tree>
    <p:extLst>
      <p:ext uri="{BB962C8B-B14F-4D97-AF65-F5344CB8AC3E}">
        <p14:creationId xmlns:p14="http://schemas.microsoft.com/office/powerpoint/2010/main" val="1209718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76300" y="1025525"/>
            <a:ext cx="7886700" cy="4351338"/>
          </a:xfrm>
        </p:spPr>
        <p:txBody>
          <a:bodyPr>
            <a:normAutofit lnSpcReduction="10000"/>
          </a:bodyPr>
          <a:lstStyle/>
          <a:p>
            <a:pPr>
              <a:spcBef>
                <a:spcPct val="15000"/>
              </a:spcBef>
            </a:pPr>
            <a:endParaRPr lang="cs-CZ" altLang="cs-CZ" sz="900" dirty="0">
              <a:latin typeface="+mj-lt"/>
            </a:endParaRPr>
          </a:p>
          <a:p>
            <a:pPr>
              <a:spcBef>
                <a:spcPct val="15000"/>
              </a:spcBef>
            </a:pPr>
            <a:r>
              <a:rPr lang="cs-CZ" altLang="cs-CZ" sz="2400" b="1" dirty="0">
                <a:latin typeface="+mj-lt"/>
              </a:rPr>
              <a:t>Kandidáti do Disciplinární komise:</a:t>
            </a:r>
          </a:p>
          <a:p>
            <a:pPr lvl="1">
              <a:spcBef>
                <a:spcPct val="15000"/>
              </a:spcBef>
            </a:pPr>
            <a:r>
              <a:rPr lang="cs-CZ" altLang="cs-CZ" dirty="0">
                <a:latin typeface="+mj-lt"/>
              </a:rPr>
              <a:t>Vladislav Rezek</a:t>
            </a:r>
          </a:p>
          <a:p>
            <a:pPr lvl="1">
              <a:spcBef>
                <a:spcPct val="15000"/>
              </a:spcBef>
            </a:pPr>
            <a:r>
              <a:rPr lang="cs-CZ" altLang="cs-CZ" dirty="0">
                <a:latin typeface="+mj-lt"/>
              </a:rPr>
              <a:t>Miloslav Šramota</a:t>
            </a:r>
          </a:p>
          <a:p>
            <a:pPr lvl="1">
              <a:spcBef>
                <a:spcPct val="15000"/>
              </a:spcBef>
            </a:pPr>
            <a:r>
              <a:rPr lang="cs-CZ" altLang="cs-CZ" dirty="0">
                <a:latin typeface="+mj-lt"/>
              </a:rPr>
              <a:t>Ladislav Tichý</a:t>
            </a:r>
          </a:p>
          <a:p>
            <a:pPr marL="0" indent="0">
              <a:spcBef>
                <a:spcPct val="15000"/>
              </a:spcBef>
              <a:buNone/>
            </a:pPr>
            <a:endParaRPr lang="cs-CZ" altLang="cs-CZ" sz="900" dirty="0">
              <a:latin typeface="+mj-lt"/>
            </a:endParaRPr>
          </a:p>
          <a:p>
            <a:pPr>
              <a:spcBef>
                <a:spcPct val="15000"/>
              </a:spcBef>
            </a:pPr>
            <a:r>
              <a:rPr lang="cs-CZ" altLang="cs-CZ" sz="2400" b="1" dirty="0">
                <a:latin typeface="+mj-lt"/>
              </a:rPr>
              <a:t>Kandidáti do Revizní komise:</a:t>
            </a:r>
          </a:p>
          <a:p>
            <a:pPr lvl="1">
              <a:spcBef>
                <a:spcPct val="15000"/>
              </a:spcBef>
            </a:pPr>
            <a:r>
              <a:rPr lang="cs-CZ" dirty="0">
                <a:latin typeface="+mj-lt"/>
              </a:rPr>
              <a:t>Jana Krtková</a:t>
            </a:r>
          </a:p>
          <a:p>
            <a:pPr lvl="1">
              <a:spcBef>
                <a:spcPct val="15000"/>
              </a:spcBef>
            </a:pPr>
            <a:r>
              <a:rPr lang="cs-CZ" dirty="0">
                <a:latin typeface="+mj-lt"/>
              </a:rPr>
              <a:t>Martin Mašát</a:t>
            </a:r>
          </a:p>
          <a:p>
            <a:pPr lvl="1">
              <a:spcBef>
                <a:spcPct val="15000"/>
              </a:spcBef>
            </a:pPr>
            <a:r>
              <a:rPr lang="cs-CZ" dirty="0">
                <a:latin typeface="+mj-lt"/>
              </a:rPr>
              <a:t>Michal Všetečka</a:t>
            </a:r>
          </a:p>
          <a:p>
            <a:pPr marL="457200" lvl="1" indent="0">
              <a:spcBef>
                <a:spcPct val="15000"/>
              </a:spcBef>
              <a:buNone/>
            </a:pPr>
            <a:endParaRPr lang="cs-CZ" dirty="0">
              <a:latin typeface="+mj-lt"/>
            </a:endParaRPr>
          </a:p>
          <a:p>
            <a:pPr marL="0" indent="0">
              <a:spcBef>
                <a:spcPct val="15000"/>
              </a:spcBef>
              <a:buNone/>
            </a:pPr>
            <a:r>
              <a:rPr lang="cs-CZ" sz="2000" dirty="0">
                <a:latin typeface="+mj-lt"/>
              </a:rPr>
              <a:t>Do obou komisí se volí souběžně, členy se stávají kandidáti, kteří získají nejvyšší počet hlasů. Předsedu si volí členové obou komisí ze svého středu.</a:t>
            </a:r>
          </a:p>
          <a:p>
            <a:endParaRPr lang="cs-CZ" dirty="0">
              <a:latin typeface="+mj-lt"/>
            </a:endParaRPr>
          </a:p>
        </p:txBody>
      </p:sp>
      <p:sp>
        <p:nvSpPr>
          <p:cNvPr id="4" name="Zástupný symbol pro číslo snímku 3">
            <a:extLst>
              <a:ext uri="{FF2B5EF4-FFF2-40B4-BE49-F238E27FC236}">
                <a16:creationId xmlns:a16="http://schemas.microsoft.com/office/drawing/2014/main" xmlns="" id="{B27CD68D-ECAB-4360-834B-77DA87C1AA60}"/>
              </a:ext>
            </a:extLst>
          </p:cNvPr>
          <p:cNvSpPr>
            <a:spLocks noGrp="1"/>
          </p:cNvSpPr>
          <p:nvPr>
            <p:ph type="sldNum" sz="quarter" idx="12"/>
          </p:nvPr>
        </p:nvSpPr>
        <p:spPr/>
        <p:txBody>
          <a:bodyPr/>
          <a:lstStyle/>
          <a:p>
            <a:fld id="{A9883D36-BE61-44E5-BDB6-F2BE641DB62E}" type="slidenum">
              <a:rPr lang="cs-CZ" smtClean="0"/>
              <a:t>21</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Tree>
    <p:extLst>
      <p:ext uri="{BB962C8B-B14F-4D97-AF65-F5344CB8AC3E}">
        <p14:creationId xmlns:p14="http://schemas.microsoft.com/office/powerpoint/2010/main" val="208482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3600" dirty="0">
                <a:latin typeface="+mn-lt"/>
              </a:rPr>
              <a:t>ZPRÁVA MANDÁTOVÉ KOMISE</a:t>
            </a:r>
            <a:endParaRPr lang="cs-CZ" sz="3600" dirty="0">
              <a:latin typeface="+mn-lt"/>
            </a:endParaRPr>
          </a:p>
        </p:txBody>
      </p:sp>
      <p:sp>
        <p:nvSpPr>
          <p:cNvPr id="3" name="Zástupný symbol pro obsah 2"/>
          <p:cNvSpPr>
            <a:spLocks noGrp="1"/>
          </p:cNvSpPr>
          <p:nvPr>
            <p:ph idx="1"/>
          </p:nvPr>
        </p:nvSpPr>
        <p:spPr/>
        <p:txBody>
          <a:bodyPr>
            <a:normAutofit/>
          </a:bodyPr>
          <a:lstStyle/>
          <a:p>
            <a:pPr marL="0" indent="0">
              <a:buNone/>
              <a:defRPr/>
            </a:pPr>
            <a:r>
              <a:rPr lang="cs-CZ" sz="2000" dirty="0">
                <a:latin typeface="+mj-lt"/>
              </a:rPr>
              <a:t>Usnášeníschopnost VH dle stanov je 20%.</a:t>
            </a:r>
          </a:p>
          <a:p>
            <a:pPr>
              <a:buFont typeface="Wingdings 3" panose="05040102010807070707" pitchFamily="18" charset="2"/>
              <a:buChar char=""/>
              <a:defRPr/>
            </a:pPr>
            <a:endParaRPr lang="cs-CZ" sz="2000" dirty="0">
              <a:latin typeface="+mj-lt"/>
            </a:endParaRPr>
          </a:p>
          <a:p>
            <a:pPr marL="0" indent="0">
              <a:buNone/>
              <a:defRPr/>
            </a:pPr>
            <a:r>
              <a:rPr lang="cs-CZ" sz="2000" dirty="0">
                <a:latin typeface="+mj-lt"/>
              </a:rPr>
              <a:t>počet hlasů oddílů pro VH: 679, hlasy potřebné pro usnášeníschopnost: 136  	</a:t>
            </a:r>
          </a:p>
          <a:p>
            <a:pPr marL="0" indent="0">
              <a:buNone/>
              <a:defRPr/>
            </a:pPr>
            <a:r>
              <a:rPr lang="cs-CZ" sz="2000" dirty="0">
                <a:latin typeface="+mj-lt"/>
              </a:rPr>
              <a:t>počet hlasů oddílů přítomných / zastoupených na VH: 210</a:t>
            </a:r>
          </a:p>
          <a:p>
            <a:pPr>
              <a:buFont typeface="Wingdings 3" panose="05040102010807070707" pitchFamily="18" charset="2"/>
              <a:buChar char=""/>
              <a:defRPr/>
            </a:pPr>
            <a:endParaRPr lang="cs-CZ" sz="2000" dirty="0">
              <a:latin typeface="+mj-lt"/>
            </a:endParaRPr>
          </a:p>
          <a:p>
            <a:pPr marL="0" indent="0">
              <a:buNone/>
              <a:defRPr/>
            </a:pPr>
            <a:r>
              <a:rPr lang="cs-CZ" sz="2000" dirty="0">
                <a:latin typeface="+mj-lt"/>
              </a:rPr>
              <a:t>30,9 % </a:t>
            </a:r>
            <a:r>
              <a:rPr lang="cs-CZ" sz="2000" dirty="0" smtClean="0">
                <a:latin typeface="+mj-lt"/>
              </a:rPr>
              <a:t>zastoupení při zahájení</a:t>
            </a:r>
            <a:endParaRPr lang="cs-CZ" sz="2000" dirty="0">
              <a:latin typeface="+mj-lt"/>
            </a:endParaRPr>
          </a:p>
          <a:p>
            <a:endParaRPr lang="cs-CZ" sz="2000" dirty="0">
              <a:latin typeface="+mj-lt"/>
            </a:endParaRPr>
          </a:p>
        </p:txBody>
      </p:sp>
      <p:sp>
        <p:nvSpPr>
          <p:cNvPr id="4" name="Zástupný symbol pro číslo snímku 3">
            <a:extLst>
              <a:ext uri="{FF2B5EF4-FFF2-40B4-BE49-F238E27FC236}">
                <a16:creationId xmlns:a16="http://schemas.microsoft.com/office/drawing/2014/main" xmlns="" id="{31FEC986-D6DD-4B14-9FA5-19908D33F75C}"/>
              </a:ext>
            </a:extLst>
          </p:cNvPr>
          <p:cNvSpPr>
            <a:spLocks noGrp="1"/>
          </p:cNvSpPr>
          <p:nvPr>
            <p:ph type="sldNum" sz="quarter" idx="12"/>
          </p:nvPr>
        </p:nvSpPr>
        <p:spPr/>
        <p:txBody>
          <a:bodyPr/>
          <a:lstStyle/>
          <a:p>
            <a:fld id="{A9883D36-BE61-44E5-BDB6-F2BE641DB62E}" type="slidenum">
              <a:rPr lang="cs-CZ" smtClean="0"/>
              <a:t>3</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Tree>
    <p:extLst>
      <p:ext uri="{BB962C8B-B14F-4D97-AF65-F5344CB8AC3E}">
        <p14:creationId xmlns:p14="http://schemas.microsoft.com/office/powerpoint/2010/main" val="377585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7"/>
            <a:ext cx="7886700" cy="708300"/>
          </a:xfrm>
        </p:spPr>
        <p:txBody>
          <a:bodyPr>
            <a:normAutofit/>
          </a:bodyPr>
          <a:lstStyle/>
          <a:p>
            <a:r>
              <a:rPr lang="cs-CZ" sz="3600" dirty="0">
                <a:latin typeface="+mn-lt"/>
              </a:rPr>
              <a:t>PROGRAM VH</a:t>
            </a:r>
          </a:p>
        </p:txBody>
      </p:sp>
      <p:sp>
        <p:nvSpPr>
          <p:cNvPr id="3" name="Zástupný symbol pro obsah 2"/>
          <p:cNvSpPr>
            <a:spLocks noGrp="1"/>
          </p:cNvSpPr>
          <p:nvPr>
            <p:ph idx="1"/>
          </p:nvPr>
        </p:nvSpPr>
        <p:spPr>
          <a:xfrm>
            <a:off x="628650" y="1010326"/>
            <a:ext cx="7886700" cy="4666672"/>
          </a:xfrm>
        </p:spPr>
        <p:txBody>
          <a:bodyPr>
            <a:normAutofit fontScale="70000" lnSpcReduction="20000"/>
          </a:bodyPr>
          <a:lstStyle/>
          <a:p>
            <a:pPr marL="514350" lvl="0" indent="-514350">
              <a:buFont typeface="+mj-lt"/>
              <a:buAutoNum type="arabicPeriod"/>
            </a:pPr>
            <a:r>
              <a:rPr lang="cs-CZ" dirty="0">
                <a:latin typeface="+mj-lt"/>
              </a:rPr>
              <a:t>zahájení</a:t>
            </a:r>
          </a:p>
          <a:p>
            <a:pPr marL="514350" lvl="0" indent="-514350">
              <a:buFont typeface="+mj-lt"/>
              <a:buAutoNum type="arabicPeriod"/>
            </a:pPr>
            <a:r>
              <a:rPr lang="cs-CZ" dirty="0">
                <a:latin typeface="+mj-lt"/>
              </a:rPr>
              <a:t>volba předsedajícího a volba členů pracovních komisí </a:t>
            </a:r>
          </a:p>
          <a:p>
            <a:pPr marL="514350" lvl="0" indent="-514350">
              <a:buFont typeface="+mj-lt"/>
              <a:buAutoNum type="arabicPeriod"/>
            </a:pPr>
            <a:r>
              <a:rPr lang="cs-CZ" dirty="0">
                <a:latin typeface="+mj-lt"/>
              </a:rPr>
              <a:t>schválení Jednacího a volebního řádu Valné hromady </a:t>
            </a:r>
          </a:p>
          <a:p>
            <a:pPr marL="514350" lvl="0" indent="-514350">
              <a:buFont typeface="+mj-lt"/>
              <a:buAutoNum type="arabicPeriod"/>
            </a:pPr>
            <a:r>
              <a:rPr lang="cs-CZ" dirty="0">
                <a:latin typeface="+mj-lt"/>
              </a:rPr>
              <a:t>schválení programu Valné hromady </a:t>
            </a:r>
          </a:p>
          <a:p>
            <a:pPr marL="514350" lvl="0" indent="-514350">
              <a:buFont typeface="+mj-lt"/>
              <a:buAutoNum type="arabicPeriod"/>
            </a:pPr>
            <a:r>
              <a:rPr lang="cs-CZ" dirty="0">
                <a:latin typeface="+mj-lt"/>
              </a:rPr>
              <a:t>udělení titulů Čestný člen ČHS</a:t>
            </a:r>
          </a:p>
          <a:p>
            <a:pPr marL="514350" lvl="0" indent="-514350">
              <a:buFont typeface="+mj-lt"/>
              <a:buAutoNum type="arabicPeriod"/>
            </a:pPr>
            <a:r>
              <a:rPr lang="cs-CZ" dirty="0">
                <a:latin typeface="+mj-lt"/>
              </a:rPr>
              <a:t>návrh novely Stanov ČHS</a:t>
            </a:r>
          </a:p>
          <a:p>
            <a:pPr marL="514350" lvl="0" indent="-514350">
              <a:buFont typeface="+mj-lt"/>
              <a:buAutoNum type="arabicPeriod"/>
            </a:pPr>
            <a:r>
              <a:rPr lang="cs-CZ" dirty="0">
                <a:latin typeface="+mj-lt"/>
              </a:rPr>
              <a:t>návrh na změnu využití mimorozpočtových zdrojů ČHS v roce 2021</a:t>
            </a:r>
          </a:p>
          <a:p>
            <a:pPr marL="514350" lvl="0" indent="-514350">
              <a:lnSpc>
                <a:spcPct val="120000"/>
              </a:lnSpc>
              <a:buFont typeface="+mj-lt"/>
              <a:buAutoNum type="arabicPeriod"/>
            </a:pPr>
            <a:r>
              <a:rPr lang="cs-CZ" dirty="0">
                <a:latin typeface="+mj-lt"/>
              </a:rPr>
              <a:t>zhodnocení uplynulého funkčního období a předpokládaný vývoj v nejbližších letech</a:t>
            </a:r>
          </a:p>
          <a:p>
            <a:pPr marL="514350" lvl="0" indent="-514350">
              <a:lnSpc>
                <a:spcPct val="120000"/>
              </a:lnSpc>
              <a:buFont typeface="+mj-lt"/>
              <a:buAutoNum type="arabicPeriod"/>
            </a:pPr>
            <a:r>
              <a:rPr lang="cs-CZ" dirty="0">
                <a:latin typeface="+mj-lt"/>
              </a:rPr>
              <a:t>volba předsedy ČHS, volba členů Výkonného výboru a volby členů Disciplinární komise a Revizní komise</a:t>
            </a:r>
          </a:p>
          <a:p>
            <a:pPr marL="514350" lvl="0" indent="-514350">
              <a:buFont typeface="+mj-lt"/>
              <a:buAutoNum type="arabicPeriod"/>
            </a:pPr>
            <a:r>
              <a:rPr lang="cs-CZ" dirty="0">
                <a:latin typeface="+mj-lt"/>
              </a:rPr>
              <a:t>diskuse</a:t>
            </a:r>
          </a:p>
          <a:p>
            <a:pPr marL="514350" lvl="0" indent="-514350">
              <a:buFont typeface="+mj-lt"/>
              <a:buAutoNum type="arabicPeriod"/>
            </a:pPr>
            <a:r>
              <a:rPr lang="cs-CZ" dirty="0">
                <a:latin typeface="+mj-lt"/>
              </a:rPr>
              <a:t>zakončení</a:t>
            </a:r>
          </a:p>
          <a:p>
            <a:endParaRPr lang="cs-CZ" dirty="0"/>
          </a:p>
        </p:txBody>
      </p:sp>
      <p:sp>
        <p:nvSpPr>
          <p:cNvPr id="4" name="Zástupný symbol pro číslo snímku 3">
            <a:extLst>
              <a:ext uri="{FF2B5EF4-FFF2-40B4-BE49-F238E27FC236}">
                <a16:creationId xmlns:a16="http://schemas.microsoft.com/office/drawing/2014/main" xmlns="" id="{198E3DF6-4648-4A19-941C-68D1A94B02C0}"/>
              </a:ext>
            </a:extLst>
          </p:cNvPr>
          <p:cNvSpPr>
            <a:spLocks noGrp="1"/>
          </p:cNvSpPr>
          <p:nvPr>
            <p:ph type="sldNum" sz="quarter" idx="12"/>
          </p:nvPr>
        </p:nvSpPr>
        <p:spPr/>
        <p:txBody>
          <a:bodyPr/>
          <a:lstStyle/>
          <a:p>
            <a:fld id="{A9883D36-BE61-44E5-BDB6-F2BE641DB62E}" type="slidenum">
              <a:rPr lang="cs-CZ" smtClean="0"/>
              <a:t>4</a:t>
            </a:fld>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Tree>
    <p:extLst>
      <p:ext uri="{BB962C8B-B14F-4D97-AF65-F5344CB8AC3E}">
        <p14:creationId xmlns:p14="http://schemas.microsoft.com/office/powerpoint/2010/main" val="1895885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7"/>
            <a:ext cx="7886700" cy="1006474"/>
          </a:xfrm>
        </p:spPr>
        <p:txBody>
          <a:bodyPr>
            <a:normAutofit/>
          </a:bodyPr>
          <a:lstStyle/>
          <a:p>
            <a:r>
              <a:rPr lang="cs-CZ" sz="3600" dirty="0">
                <a:latin typeface="+mn-lt"/>
              </a:rPr>
              <a:t>UDĚLENÍ TITULŮ ČESTNÝ ČLEN</a:t>
            </a:r>
          </a:p>
        </p:txBody>
      </p:sp>
      <p:sp>
        <p:nvSpPr>
          <p:cNvPr id="3" name="Zástupný symbol pro obsah 2"/>
          <p:cNvSpPr>
            <a:spLocks noGrp="1"/>
          </p:cNvSpPr>
          <p:nvPr>
            <p:ph idx="1"/>
          </p:nvPr>
        </p:nvSpPr>
        <p:spPr>
          <a:xfrm>
            <a:off x="1808458" y="5188007"/>
            <a:ext cx="2030467" cy="669868"/>
          </a:xfrm>
        </p:spPr>
        <p:txBody>
          <a:bodyPr>
            <a:normAutofit/>
          </a:bodyPr>
          <a:lstStyle/>
          <a:p>
            <a:pPr marL="0" indent="0" algn="ctr">
              <a:buNone/>
            </a:pPr>
            <a:r>
              <a:rPr lang="cs-CZ" sz="2000" dirty="0">
                <a:latin typeface="+mj-lt"/>
              </a:rPr>
              <a:t>Zorka </a:t>
            </a:r>
            <a:r>
              <a:rPr lang="cs-CZ" sz="2000" dirty="0" err="1">
                <a:latin typeface="+mj-lt"/>
              </a:rPr>
              <a:t>Prachtelová</a:t>
            </a:r>
            <a:r>
              <a:rPr lang="cs-CZ" sz="2000" dirty="0">
                <a:latin typeface="+mj-lt"/>
              </a:rPr>
              <a:t> </a:t>
            </a:r>
            <a:br>
              <a:rPr lang="cs-CZ" sz="2000" dirty="0">
                <a:latin typeface="+mj-lt"/>
              </a:rPr>
            </a:br>
            <a:r>
              <a:rPr lang="cs-CZ" sz="1600" dirty="0">
                <a:latin typeface="+mj-lt"/>
              </a:rPr>
              <a:t>(In memoriam)</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014" y="1371601"/>
            <a:ext cx="2873356" cy="3816406"/>
          </a:xfrm>
          <a:prstGeom prst="rect">
            <a:avLst/>
          </a:prstGeom>
        </p:spPr>
      </p:pic>
      <p:pic>
        <p:nvPicPr>
          <p:cNvPr id="5" name="Obrázek 4"/>
          <p:cNvPicPr>
            <a:picLocks noChangeAspect="1"/>
          </p:cNvPicPr>
          <p:nvPr/>
        </p:nvPicPr>
        <p:blipFill rotWithShape="1">
          <a:blip r:embed="rId3">
            <a:extLst>
              <a:ext uri="{28A0092B-C50C-407E-A947-70E740481C1C}">
                <a14:useLocalDpi xmlns:a14="http://schemas.microsoft.com/office/drawing/2010/main" val="0"/>
              </a:ext>
            </a:extLst>
          </a:blip>
          <a:srcRect l="17395" r="7047"/>
          <a:stretch/>
        </p:blipFill>
        <p:spPr>
          <a:xfrm>
            <a:off x="4708285" y="1371601"/>
            <a:ext cx="2883612" cy="3816406"/>
          </a:xfrm>
          <a:prstGeom prst="rect">
            <a:avLst/>
          </a:prstGeom>
        </p:spPr>
      </p:pic>
      <p:sp>
        <p:nvSpPr>
          <p:cNvPr id="6" name="Zástupný symbol pro obsah 2"/>
          <p:cNvSpPr txBox="1">
            <a:spLocks/>
          </p:cNvSpPr>
          <p:nvPr/>
        </p:nvSpPr>
        <p:spPr>
          <a:xfrm>
            <a:off x="5134857" y="5188007"/>
            <a:ext cx="2030467" cy="669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cs-CZ" sz="2000" dirty="0">
                <a:latin typeface="Calibri Light" panose="020F0302020204030204" pitchFamily="34" charset="0"/>
                <a:cs typeface="Calibri Light" panose="020F0302020204030204" pitchFamily="34" charset="0"/>
              </a:rPr>
              <a:t>Radek Jaroš</a:t>
            </a:r>
            <a:endParaRPr lang="cs-CZ" sz="1600" dirty="0">
              <a:latin typeface="Calibri Light" panose="020F0302020204030204" pitchFamily="34" charset="0"/>
              <a:cs typeface="Calibri Light" panose="020F0302020204030204" pitchFamily="34" charset="0"/>
            </a:endParaRPr>
          </a:p>
        </p:txBody>
      </p:sp>
      <p:sp>
        <p:nvSpPr>
          <p:cNvPr id="7" name="Zástupný symbol pro číslo snímku 6">
            <a:extLst>
              <a:ext uri="{FF2B5EF4-FFF2-40B4-BE49-F238E27FC236}">
                <a16:creationId xmlns:a16="http://schemas.microsoft.com/office/drawing/2014/main" xmlns="" id="{DAD81834-48A3-4A98-BC60-DC4D8EB8D64B}"/>
              </a:ext>
            </a:extLst>
          </p:cNvPr>
          <p:cNvSpPr>
            <a:spLocks noGrp="1"/>
          </p:cNvSpPr>
          <p:nvPr>
            <p:ph type="sldNum" sz="quarter" idx="12"/>
          </p:nvPr>
        </p:nvSpPr>
        <p:spPr/>
        <p:txBody>
          <a:bodyPr/>
          <a:lstStyle/>
          <a:p>
            <a:fld id="{A9883D36-BE61-44E5-BDB6-F2BE641DB62E}" type="slidenum">
              <a:rPr lang="cs-CZ" smtClean="0"/>
              <a:t>5</a:t>
            </a:fld>
            <a:endParaRPr lang="cs-CZ"/>
          </a:p>
        </p:txBody>
      </p:sp>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Tree>
    <p:extLst>
      <p:ext uri="{BB962C8B-B14F-4D97-AF65-F5344CB8AC3E}">
        <p14:creationId xmlns:p14="http://schemas.microsoft.com/office/powerpoint/2010/main" val="313655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Zorka </a:t>
            </a:r>
            <a:r>
              <a:rPr lang="cs-CZ" sz="4000" dirty="0" err="1"/>
              <a:t>Prachtelová</a:t>
            </a:r>
            <a:r>
              <a:rPr lang="cs-CZ" sz="2800" dirty="0"/>
              <a:t>, 1943 - 2011</a:t>
            </a:r>
            <a:endParaRPr lang="cs-CZ" sz="4000" dirty="0"/>
          </a:p>
        </p:txBody>
      </p:sp>
      <p:sp>
        <p:nvSpPr>
          <p:cNvPr id="3" name="Zástupný symbol pro obsah 2"/>
          <p:cNvSpPr>
            <a:spLocks noGrp="1"/>
          </p:cNvSpPr>
          <p:nvPr>
            <p:ph idx="1"/>
          </p:nvPr>
        </p:nvSpPr>
        <p:spPr/>
        <p:txBody>
          <a:bodyPr>
            <a:normAutofit/>
          </a:bodyPr>
          <a:lstStyle/>
          <a:p>
            <a:r>
              <a:rPr lang="cs-CZ" sz="1800" dirty="0">
                <a:latin typeface="+mj-lt"/>
              </a:rPr>
              <a:t>Zorka </a:t>
            </a:r>
            <a:r>
              <a:rPr lang="cs-CZ" sz="1800" dirty="0" err="1">
                <a:latin typeface="+mj-lt"/>
              </a:rPr>
              <a:t>Prachtelová</a:t>
            </a:r>
            <a:r>
              <a:rPr lang="cs-CZ" sz="1800" dirty="0">
                <a:latin typeface="+mj-lt"/>
              </a:rPr>
              <a:t> patří mezi nejlepší lezkyně v historii českého lezení. </a:t>
            </a:r>
          </a:p>
          <a:p>
            <a:r>
              <a:rPr lang="cs-CZ" sz="1800" dirty="0">
                <a:latin typeface="+mj-lt"/>
              </a:rPr>
              <a:t>V 70. až 80. se specializovala s manželem Petrem </a:t>
            </a:r>
            <a:r>
              <a:rPr lang="cs-CZ" sz="1800" dirty="0" err="1">
                <a:latin typeface="+mj-lt"/>
              </a:rPr>
              <a:t>Prachtelem</a:t>
            </a:r>
            <a:r>
              <a:rPr lang="cs-CZ" sz="1800" dirty="0">
                <a:latin typeface="+mj-lt"/>
              </a:rPr>
              <a:t> především na špičkové výstupy na českých a německých pískovcích a také na žule Jizerských hor.</a:t>
            </a:r>
          </a:p>
          <a:p>
            <a:r>
              <a:rPr lang="cs-CZ" sz="1800" dirty="0">
                <a:latin typeface="+mj-lt"/>
              </a:rPr>
              <a:t>Více než 9 000 přelezených cest, přes 1 000 prvovýstupů (cca 250 vlastních) </a:t>
            </a:r>
          </a:p>
          <a:p>
            <a:r>
              <a:rPr lang="cs-CZ" sz="1800" dirty="0">
                <a:latin typeface="+mj-lt"/>
              </a:rPr>
              <a:t>Na písku dosáhla klasifikace </a:t>
            </a:r>
            <a:r>
              <a:rPr lang="cs-CZ" sz="1800" dirty="0" err="1">
                <a:latin typeface="+mj-lt"/>
              </a:rPr>
              <a:t>IXa</a:t>
            </a:r>
            <a:r>
              <a:rPr lang="cs-CZ" sz="1800" dirty="0">
                <a:latin typeface="+mj-lt"/>
              </a:rPr>
              <a:t> a free </a:t>
            </a:r>
            <a:r>
              <a:rPr lang="cs-CZ" sz="1800" dirty="0" err="1">
                <a:latin typeface="+mj-lt"/>
              </a:rPr>
              <a:t>solo</a:t>
            </a:r>
            <a:r>
              <a:rPr lang="cs-CZ" sz="1800" dirty="0">
                <a:latin typeface="+mj-lt"/>
              </a:rPr>
              <a:t> </a:t>
            </a:r>
            <a:r>
              <a:rPr lang="cs-CZ" sz="1800" dirty="0" err="1">
                <a:latin typeface="+mj-lt"/>
              </a:rPr>
              <a:t>VIIIa</a:t>
            </a:r>
            <a:endParaRPr lang="cs-CZ" sz="1800" dirty="0">
              <a:latin typeface="+mj-lt"/>
            </a:endParaRPr>
          </a:p>
          <a:p>
            <a:r>
              <a:rPr lang="cs-CZ" sz="1800" dirty="0">
                <a:latin typeface="+mj-lt"/>
              </a:rPr>
              <a:t>V roce 1963 přelezla jako první žena Údolní cestu na Kapelníka, v zimě 1964 legendární Hokejku ve Vysokých Tatrách, 1970 vyvedla v Sasku jako první žena cestu obtížnosti </a:t>
            </a:r>
            <a:r>
              <a:rPr lang="cs-CZ" sz="1800" dirty="0" err="1">
                <a:latin typeface="+mj-lt"/>
              </a:rPr>
              <a:t>VIIIa</a:t>
            </a:r>
            <a:r>
              <a:rPr lang="cs-CZ" sz="1800" dirty="0">
                <a:latin typeface="+mj-lt"/>
              </a:rPr>
              <a:t> a mnoho dalších. </a:t>
            </a:r>
          </a:p>
          <a:p>
            <a:r>
              <a:rPr lang="cs-CZ" sz="1800" dirty="0">
                <a:latin typeface="+mj-lt"/>
              </a:rPr>
              <a:t>V roce 1969 společně s manželem Petrem získal prestižní třídu “</a:t>
            </a:r>
            <a:r>
              <a:rPr lang="cs-CZ" sz="1800" dirty="0" err="1">
                <a:latin typeface="+mj-lt"/>
              </a:rPr>
              <a:t>Meisterklasse</a:t>
            </a:r>
            <a:r>
              <a:rPr lang="cs-CZ" sz="1800" dirty="0">
                <a:latin typeface="+mj-lt"/>
              </a:rPr>
              <a:t>” v Sasku.</a:t>
            </a:r>
          </a:p>
          <a:p>
            <a:endParaRPr lang="cs-CZ" sz="1800" dirty="0">
              <a:latin typeface="+mj-lt"/>
            </a:endParaRPr>
          </a:p>
        </p:txBody>
      </p:sp>
      <p:sp>
        <p:nvSpPr>
          <p:cNvPr id="4" name="Zástupný symbol pro číslo snímku 3">
            <a:extLst>
              <a:ext uri="{FF2B5EF4-FFF2-40B4-BE49-F238E27FC236}">
                <a16:creationId xmlns:a16="http://schemas.microsoft.com/office/drawing/2014/main" xmlns="" id="{9BD24E33-0A3C-4E1C-98C2-9CC028E55A65}"/>
              </a:ext>
            </a:extLst>
          </p:cNvPr>
          <p:cNvSpPr>
            <a:spLocks noGrp="1"/>
          </p:cNvSpPr>
          <p:nvPr>
            <p:ph type="sldNum" sz="quarter" idx="12"/>
          </p:nvPr>
        </p:nvSpPr>
        <p:spPr/>
        <p:txBody>
          <a:bodyPr/>
          <a:lstStyle/>
          <a:p>
            <a:fld id="{A9883D36-BE61-44E5-BDB6-F2BE641DB62E}" type="slidenum">
              <a:rPr lang="cs-CZ" smtClean="0"/>
              <a:t>6</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Tree>
    <p:extLst>
      <p:ext uri="{BB962C8B-B14F-4D97-AF65-F5344CB8AC3E}">
        <p14:creationId xmlns:p14="http://schemas.microsoft.com/office/powerpoint/2010/main" val="59814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20" y="430953"/>
            <a:ext cx="3312027" cy="5213131"/>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2151" y="430953"/>
            <a:ext cx="3449128" cy="2448881"/>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151" y="3008951"/>
            <a:ext cx="3449128" cy="2635133"/>
          </a:xfrm>
          <a:prstGeom prst="rect">
            <a:avLst/>
          </a:prstGeom>
        </p:spPr>
      </p:pic>
      <p:sp>
        <p:nvSpPr>
          <p:cNvPr id="2" name="Zástupný symbol pro číslo snímku 1">
            <a:extLst>
              <a:ext uri="{FF2B5EF4-FFF2-40B4-BE49-F238E27FC236}">
                <a16:creationId xmlns:a16="http://schemas.microsoft.com/office/drawing/2014/main" xmlns="" id="{4E1DD730-94E4-48E4-9483-E97685E5AE78}"/>
              </a:ext>
            </a:extLst>
          </p:cNvPr>
          <p:cNvSpPr>
            <a:spLocks noGrp="1"/>
          </p:cNvSpPr>
          <p:nvPr>
            <p:ph type="sldNum" sz="quarter" idx="12"/>
          </p:nvPr>
        </p:nvSpPr>
        <p:spPr/>
        <p:txBody>
          <a:bodyPr/>
          <a:lstStyle/>
          <a:p>
            <a:fld id="{A9883D36-BE61-44E5-BDB6-F2BE641DB62E}" type="slidenum">
              <a:rPr lang="cs-CZ" smtClean="0"/>
              <a:t>7</a:t>
            </a:fld>
            <a:endParaRPr lang="cs-CZ"/>
          </a:p>
        </p:txBody>
      </p:sp>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8" name="Obráze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Tree>
    <p:extLst>
      <p:ext uri="{BB962C8B-B14F-4D97-AF65-F5344CB8AC3E}">
        <p14:creationId xmlns:p14="http://schemas.microsoft.com/office/powerpoint/2010/main" val="178885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Radek Jaroš</a:t>
            </a:r>
            <a:r>
              <a:rPr lang="cs-CZ" sz="2800" dirty="0"/>
              <a:t>, 1964</a:t>
            </a:r>
            <a:endParaRPr lang="cs-CZ" sz="4000" dirty="0"/>
          </a:p>
        </p:txBody>
      </p:sp>
      <p:sp>
        <p:nvSpPr>
          <p:cNvPr id="3" name="Zástupný symbol pro obsah 2"/>
          <p:cNvSpPr>
            <a:spLocks noGrp="1"/>
          </p:cNvSpPr>
          <p:nvPr>
            <p:ph idx="1"/>
          </p:nvPr>
        </p:nvSpPr>
        <p:spPr/>
        <p:txBody>
          <a:bodyPr>
            <a:normAutofit/>
          </a:bodyPr>
          <a:lstStyle/>
          <a:p>
            <a:r>
              <a:rPr lang="cs-CZ" sz="1800" dirty="0">
                <a:latin typeface="+mj-lt"/>
              </a:rPr>
              <a:t>Radek Jaroš je český profesionální horolezec. </a:t>
            </a:r>
          </a:p>
          <a:p>
            <a:r>
              <a:rPr lang="cs-CZ" sz="1800" dirty="0">
                <a:latin typeface="+mj-lt"/>
              </a:rPr>
              <a:t>Specializuje se na expedice v malém počtu členů, bez použití kyslíkového přístroje a pomoci výškových nosičů. </a:t>
            </a:r>
          </a:p>
          <a:p>
            <a:r>
              <a:rPr lang="cs-CZ" sz="1800" dirty="0">
                <a:latin typeface="+mj-lt"/>
              </a:rPr>
              <a:t>V roce 2014 se Radek stal prvním českým držitelem Koruny Himaláje a zařadil se tak mezi hrstku světových horolezců, kterým se podařilo vystoupit na čtrnáct nejvyšších hor naší planety. </a:t>
            </a:r>
          </a:p>
          <a:p>
            <a:endParaRPr lang="cs-CZ" sz="2000" dirty="0"/>
          </a:p>
        </p:txBody>
      </p:sp>
      <p:sp>
        <p:nvSpPr>
          <p:cNvPr id="4" name="Zástupný symbol pro číslo snímku 3">
            <a:extLst>
              <a:ext uri="{FF2B5EF4-FFF2-40B4-BE49-F238E27FC236}">
                <a16:creationId xmlns:a16="http://schemas.microsoft.com/office/drawing/2014/main" xmlns="" id="{EB5247C4-096E-47B1-824D-9881AB8E36D9}"/>
              </a:ext>
            </a:extLst>
          </p:cNvPr>
          <p:cNvSpPr>
            <a:spLocks noGrp="1"/>
          </p:cNvSpPr>
          <p:nvPr>
            <p:ph type="sldNum" sz="quarter" idx="12"/>
          </p:nvPr>
        </p:nvSpPr>
        <p:spPr/>
        <p:txBody>
          <a:bodyPr/>
          <a:lstStyle/>
          <a:p>
            <a:fld id="{A9883D36-BE61-44E5-BDB6-F2BE641DB62E}" type="slidenum">
              <a:rPr lang="cs-CZ" smtClean="0"/>
              <a:t>8</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Tree>
    <p:extLst>
      <p:ext uri="{BB962C8B-B14F-4D97-AF65-F5344CB8AC3E}">
        <p14:creationId xmlns:p14="http://schemas.microsoft.com/office/powerpoint/2010/main" val="149857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2151" y="613287"/>
            <a:ext cx="3613174" cy="2448881"/>
          </a:xfrm>
          <a:prstGeom prst="rect">
            <a:avLst/>
          </a:prstGeom>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2151" y="3184634"/>
            <a:ext cx="3615188" cy="2459450"/>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3830" r="53898"/>
          <a:stretch/>
        </p:blipFill>
        <p:spPr>
          <a:xfrm>
            <a:off x="1177158" y="613287"/>
            <a:ext cx="3189889" cy="5030797"/>
          </a:xfrm>
          <a:prstGeom prst="rect">
            <a:avLst/>
          </a:prstGeom>
        </p:spPr>
      </p:pic>
      <p:sp>
        <p:nvSpPr>
          <p:cNvPr id="3" name="Zástupný symbol pro číslo snímku 2">
            <a:extLst>
              <a:ext uri="{FF2B5EF4-FFF2-40B4-BE49-F238E27FC236}">
                <a16:creationId xmlns:a16="http://schemas.microsoft.com/office/drawing/2014/main" xmlns="" id="{652091EA-B343-4EB3-8ED2-D54A74E39231}"/>
              </a:ext>
            </a:extLst>
          </p:cNvPr>
          <p:cNvSpPr>
            <a:spLocks noGrp="1"/>
          </p:cNvSpPr>
          <p:nvPr>
            <p:ph type="sldNum" sz="quarter" idx="12"/>
          </p:nvPr>
        </p:nvSpPr>
        <p:spPr/>
        <p:txBody>
          <a:bodyPr/>
          <a:lstStyle/>
          <a:p>
            <a:fld id="{A9883D36-BE61-44E5-BDB6-F2BE641DB62E}" type="slidenum">
              <a:rPr lang="cs-CZ" smtClean="0"/>
              <a:t>9</a:t>
            </a:fld>
            <a:endParaRPr lang="cs-CZ"/>
          </a:p>
        </p:txBody>
      </p:sp>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33319"/>
            <a:ext cx="9144000" cy="611188"/>
          </a:xfrm>
          <a:prstGeom prst="rect">
            <a:avLst/>
          </a:prstGeom>
        </p:spPr>
      </p:pic>
      <p:pic>
        <p:nvPicPr>
          <p:cNvPr id="9" name="Obráze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486400"/>
            <a:ext cx="1626947" cy="1358106"/>
          </a:xfrm>
          <a:prstGeom prst="rect">
            <a:avLst/>
          </a:prstGeom>
        </p:spPr>
      </p:pic>
    </p:spTree>
    <p:extLst>
      <p:ext uri="{BB962C8B-B14F-4D97-AF65-F5344CB8AC3E}">
        <p14:creationId xmlns:p14="http://schemas.microsoft.com/office/powerpoint/2010/main" val="2220366722"/>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5348</TotalTime>
  <Words>960</Words>
  <Application>Microsoft Office PowerPoint</Application>
  <PresentationFormat>Předvádění na obrazovce (4:3)</PresentationFormat>
  <Paragraphs>177</Paragraphs>
  <Slides>21</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21</vt:i4>
      </vt:variant>
    </vt:vector>
  </HeadingPairs>
  <TitlesOfParts>
    <vt:vector size="28" baseType="lpstr">
      <vt:lpstr>Arial Unicode MS</vt:lpstr>
      <vt:lpstr>Arial</vt:lpstr>
      <vt:lpstr>Calibri</vt:lpstr>
      <vt:lpstr>Calibri Light</vt:lpstr>
      <vt:lpstr>Times New Roman</vt:lpstr>
      <vt:lpstr>Wingdings 3</vt:lpstr>
      <vt:lpstr>Motiv Office</vt:lpstr>
      <vt:lpstr>VALNÁ HROMADA ČHS 2021</vt:lpstr>
      <vt:lpstr>VOLBA PŘEDSEDAJÍCÍHO A VOLBA PRACOVNÍCH KOMISÍ</vt:lpstr>
      <vt:lpstr>ZPRÁVA MANDÁTOVÉ KOMISE</vt:lpstr>
      <vt:lpstr>PROGRAM VH</vt:lpstr>
      <vt:lpstr>UDĚLENÍ TITULŮ ČESTNÝ ČLEN</vt:lpstr>
      <vt:lpstr>Zorka Prachtelová, 1943 - 2011</vt:lpstr>
      <vt:lpstr>Prezentace aplikace PowerPoint</vt:lpstr>
      <vt:lpstr>Radek Jaroš, 1964</vt:lpstr>
      <vt:lpstr>Prezentace aplikace PowerPoint</vt:lpstr>
      <vt:lpstr>NÁVRH NOVELY STANOV ČHS</vt:lpstr>
      <vt:lpstr>NÁVRH NA ZMĚNU VYUŽITÍ MIMOROZPOČTOVÝCH ZDROJŮ ČHS  V ROCE 2021</vt:lpstr>
      <vt:lpstr>PROJEKT VZDĚLÁVÁNÍ TRENÉRŮ</vt:lpstr>
      <vt:lpstr>PROJEKT VZDĚLÁVÁNÍ TRENÉRŮ</vt:lpstr>
      <vt:lpstr>PROJEKT PODPORY ODDÍLŮ - PŘÍPRAVA</vt:lpstr>
      <vt:lpstr>PROJEKT ŘÍZENÍ ČHS</vt:lpstr>
      <vt:lpstr>PROJEKT ŘÍZENÍ ČHS</vt:lpstr>
      <vt:lpstr>ZHODNOCENÍ UPLYNULÉHO FUNKČNÍHO OBDOBÍ</vt:lpstr>
      <vt:lpstr>Prezentace aplikace PowerPoint</vt:lpstr>
      <vt:lpstr>PŘEDPOKLÁDANÝ VÝVOJ V NEJBLIŽŠÍCH LETECH A DLOUHODOBÉ PRIORITY VV</vt:lpstr>
      <vt:lpstr>VOLBY PRO OBDOBÍ 2021 - 2025</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Volba předsedajícího a volba pracovních komisí</dc:title>
  <dc:creator>Michaela Košatková</dc:creator>
  <cp:lastModifiedBy>Božena Valentová</cp:lastModifiedBy>
  <cp:revision>53</cp:revision>
  <cp:lastPrinted>2021-05-28T08:37:55Z</cp:lastPrinted>
  <dcterms:created xsi:type="dcterms:W3CDTF">2021-05-17T08:27:48Z</dcterms:created>
  <dcterms:modified xsi:type="dcterms:W3CDTF">2021-05-31T08:20:24Z</dcterms:modified>
</cp:coreProperties>
</file>