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%20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%20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%20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locha\Tabulky%20&#269;l&#225;nek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8.7632448721687642E-2"/>
          <c:y val="1.7123869549972033E-2"/>
          <c:w val="0.57705113249732698"/>
          <c:h val="0.89855020909362271"/>
        </c:manualLayout>
      </c:layout>
      <c:lineChart>
        <c:grouping val="standard"/>
        <c:ser>
          <c:idx val="1"/>
          <c:order val="0"/>
          <c:tx>
            <c:strRef>
              <c:f>'rozpočet CVK'!$B$2</c:f>
              <c:strCache>
                <c:ptCount val="1"/>
                <c:pt idx="0">
                  <c:v>Rozpočet schválený VH</c:v>
                </c:pt>
              </c:strCache>
            </c:strRef>
          </c:tx>
          <c:marker>
            <c:symbol val="none"/>
          </c:marker>
          <c:cat>
            <c:numRef>
              <c:f>'rozpočet CVK'!$A$3:$A$8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'rozpočet CVK'!$B$3:$B$8</c:f>
              <c:numCache>
                <c:formatCode>#,##0</c:formatCode>
                <c:ptCount val="6"/>
                <c:pt idx="0">
                  <c:v>1090000</c:v>
                </c:pt>
                <c:pt idx="1">
                  <c:v>872000</c:v>
                </c:pt>
                <c:pt idx="2">
                  <c:v>1135500</c:v>
                </c:pt>
                <c:pt idx="3">
                  <c:v>1174000</c:v>
                </c:pt>
                <c:pt idx="4">
                  <c:v>1300000</c:v>
                </c:pt>
                <c:pt idx="5">
                  <c:v>1807000</c:v>
                </c:pt>
              </c:numCache>
            </c:numRef>
          </c:val>
        </c:ser>
        <c:ser>
          <c:idx val="2"/>
          <c:order val="1"/>
          <c:tx>
            <c:strRef>
              <c:f>'rozpočet CVK'!$C$2</c:f>
              <c:strCache>
                <c:ptCount val="1"/>
                <c:pt idx="0">
                  <c:v>Skutečné čerpání rozpočtu</c:v>
                </c:pt>
              </c:strCache>
            </c:strRef>
          </c:tx>
          <c:marker>
            <c:symbol val="none"/>
          </c:marker>
          <c:cat>
            <c:numRef>
              <c:f>'rozpočet CVK'!$A$3:$A$8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'rozpočet CVK'!$C$3:$C$8</c:f>
              <c:numCache>
                <c:formatCode>#,##0</c:formatCode>
                <c:ptCount val="6"/>
                <c:pt idx="0">
                  <c:v>1140047</c:v>
                </c:pt>
                <c:pt idx="1">
                  <c:v>872073</c:v>
                </c:pt>
                <c:pt idx="2">
                  <c:v>1135620</c:v>
                </c:pt>
                <c:pt idx="3">
                  <c:v>1174065</c:v>
                </c:pt>
                <c:pt idx="4">
                  <c:v>1299834</c:v>
                </c:pt>
                <c:pt idx="5">
                  <c:v>1787847</c:v>
                </c:pt>
              </c:numCache>
            </c:numRef>
          </c:val>
        </c:ser>
        <c:ser>
          <c:idx val="3"/>
          <c:order val="2"/>
          <c:tx>
            <c:strRef>
              <c:f>'rozpočet CVK'!$D$2</c:f>
              <c:strCache>
                <c:ptCount val="1"/>
                <c:pt idx="0">
                  <c:v>Výnos z prodeje materiálu prvovýstupcům</c:v>
                </c:pt>
              </c:strCache>
            </c:strRef>
          </c:tx>
          <c:marker>
            <c:symbol val="none"/>
          </c:marker>
          <c:cat>
            <c:numRef>
              <c:f>'rozpočet CVK'!$A$3:$A$8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'rozpočet CVK'!$D$3:$D$8</c:f>
              <c:numCache>
                <c:formatCode>#,##0</c:formatCode>
                <c:ptCount val="6"/>
                <c:pt idx="0">
                  <c:v>56674</c:v>
                </c:pt>
                <c:pt idx="1">
                  <c:v>69702</c:v>
                </c:pt>
                <c:pt idx="2">
                  <c:v>73210</c:v>
                </c:pt>
                <c:pt idx="3">
                  <c:v>100138</c:v>
                </c:pt>
                <c:pt idx="4">
                  <c:v>122588</c:v>
                </c:pt>
                <c:pt idx="5">
                  <c:v>110715</c:v>
                </c:pt>
              </c:numCache>
            </c:numRef>
          </c:val>
        </c:ser>
        <c:marker val="1"/>
        <c:axId val="58377728"/>
        <c:axId val="58379264"/>
      </c:lineChart>
      <c:catAx>
        <c:axId val="58377728"/>
        <c:scaling>
          <c:orientation val="minMax"/>
        </c:scaling>
        <c:axPos val="b"/>
        <c:numFmt formatCode="General" sourceLinked="1"/>
        <c:tickLblPos val="nextTo"/>
        <c:crossAx val="58379264"/>
        <c:crosses val="autoZero"/>
        <c:auto val="1"/>
        <c:lblAlgn val="ctr"/>
        <c:lblOffset val="100"/>
      </c:catAx>
      <c:valAx>
        <c:axId val="58379264"/>
        <c:scaling>
          <c:orientation val="minMax"/>
        </c:scaling>
        <c:axPos val="l"/>
        <c:majorGridlines/>
        <c:numFmt formatCode="#,##0" sourceLinked="1"/>
        <c:tickLblPos val="nextTo"/>
        <c:crossAx val="583777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Rok </a:t>
            </a:r>
            <a:r>
              <a:rPr lang="en-US"/>
              <a:t>2008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2008</c:v>
          </c:tx>
          <c:dLbls>
            <c:dLbl>
              <c:idx val="4"/>
              <c:delete val="1"/>
            </c:dLbl>
            <c:dLbl>
              <c:idx val="6"/>
              <c:delete val="1"/>
            </c:dLbl>
            <c:dLblPos val="bestFit"/>
            <c:showPercent val="1"/>
          </c:dLbls>
          <c:cat>
            <c:strRef>
              <c:f>'rozklíčení rozpočtu'!$A$2:$A$10</c:f>
              <c:strCache>
                <c:ptCount val="9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  <c:pt idx="7">
                  <c:v>DPP předseda CVK 01-04/2008</c:v>
                </c:pt>
                <c:pt idx="8">
                  <c:v>Podpora vydání průvodce</c:v>
                </c:pt>
              </c:strCache>
            </c:strRef>
          </c:cat>
          <c:val>
            <c:numRef>
              <c:f>'rozklíčení rozpočtu'!$B$2:$B$10</c:f>
              <c:numCache>
                <c:formatCode>#,##0</c:formatCode>
                <c:ptCount val="9"/>
                <c:pt idx="0">
                  <c:v>660371</c:v>
                </c:pt>
                <c:pt idx="1">
                  <c:v>209233</c:v>
                </c:pt>
                <c:pt idx="2">
                  <c:v>62425</c:v>
                </c:pt>
                <c:pt idx="3">
                  <c:v>51207</c:v>
                </c:pt>
                <c:pt idx="4">
                  <c:v>0</c:v>
                </c:pt>
                <c:pt idx="5">
                  <c:v>145180</c:v>
                </c:pt>
                <c:pt idx="6">
                  <c:v>0</c:v>
                </c:pt>
                <c:pt idx="7">
                  <c:v>44306</c:v>
                </c:pt>
                <c:pt idx="8">
                  <c:v>24000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Rok </a:t>
            </a:r>
            <a:r>
              <a:rPr lang="en-US"/>
              <a:t>2009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2009</c:v>
          </c:tx>
          <c:dLbls>
            <c:dLbl>
              <c:idx val="4"/>
              <c:delete val="1"/>
            </c:dLbl>
            <c:dLbl>
              <c:idx val="6"/>
              <c:delete val="1"/>
            </c:dLbl>
            <c:showPercent val="1"/>
          </c:dLbls>
          <c:cat>
            <c:strRef>
              <c:f>'rozklíčení rozpočtu'!$A$2:$A$8</c:f>
              <c:strCache>
                <c:ptCount val="7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</c:strCache>
            </c:strRef>
          </c:cat>
          <c:val>
            <c:numRef>
              <c:f>'rozklíčení rozpočtu'!$C$2:$C$8</c:f>
              <c:numCache>
                <c:formatCode>#,##0</c:formatCode>
                <c:ptCount val="7"/>
                <c:pt idx="0">
                  <c:v>578060</c:v>
                </c:pt>
                <c:pt idx="1">
                  <c:v>160201</c:v>
                </c:pt>
                <c:pt idx="2">
                  <c:v>160858</c:v>
                </c:pt>
                <c:pt idx="3">
                  <c:v>15198</c:v>
                </c:pt>
                <c:pt idx="4">
                  <c:v>0</c:v>
                </c:pt>
                <c:pt idx="5">
                  <c:v>12000</c:v>
                </c:pt>
                <c:pt idx="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Rok </a:t>
            </a:r>
            <a:r>
              <a:rPr lang="en-US"/>
              <a:t>2010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2010</c:v>
          </c:tx>
          <c:dLbls>
            <c:showPercent val="1"/>
          </c:dLbls>
          <c:cat>
            <c:strRef>
              <c:f>'rozklíčení rozpočtu'!$A$2:$A$8</c:f>
              <c:strCache>
                <c:ptCount val="7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</c:strCache>
            </c:strRef>
          </c:cat>
          <c:val>
            <c:numRef>
              <c:f>'rozklíčení rozpočtu'!$D$2:$D$8</c:f>
              <c:numCache>
                <c:formatCode>#,##0</c:formatCode>
                <c:ptCount val="7"/>
                <c:pt idx="0">
                  <c:v>528734</c:v>
                </c:pt>
                <c:pt idx="1">
                  <c:v>210255</c:v>
                </c:pt>
                <c:pt idx="2">
                  <c:v>227559</c:v>
                </c:pt>
                <c:pt idx="3">
                  <c:v>80429</c:v>
                </c:pt>
                <c:pt idx="4">
                  <c:v>16938</c:v>
                </c:pt>
                <c:pt idx="5">
                  <c:v>122415</c:v>
                </c:pt>
                <c:pt idx="6">
                  <c:v>22500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800" b="1" i="0" u="none" strike="noStrike" baseline="0">
                <a:solidFill>
                  <a:srgbClr val="000000"/>
                </a:solidFill>
                <a:latin typeface="Calibri"/>
              </a:rPr>
              <a:t>Rok 2011</a:t>
            </a:r>
          </a:p>
        </c:rich>
      </c:tx>
      <c:layout>
        <c:manualLayout>
          <c:xMode val="edge"/>
          <c:yMode val="edge"/>
          <c:x val="0.46668132521170702"/>
          <c:y val="1.6806593443335523E-2"/>
        </c:manualLayout>
      </c:layout>
    </c:title>
    <c:plotArea>
      <c:layout/>
      <c:pieChart>
        <c:varyColors val="1"/>
        <c:ser>
          <c:idx val="0"/>
          <c:order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Percent val="1"/>
          </c:dLbls>
          <c:cat>
            <c:strRef>
              <c:f>'rozklíčení rozpočtu'!$A$3:$A$9</c:f>
              <c:strCache>
                <c:ptCount val="7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</c:strCache>
            </c:strRef>
          </c:cat>
          <c:val>
            <c:numRef>
              <c:f>'rozklíčení rozpočtu'!$B$3:$B$9</c:f>
              <c:numCache>
                <c:formatCode>#,##0</c:formatCode>
                <c:ptCount val="7"/>
                <c:pt idx="0">
                  <c:v>668525</c:v>
                </c:pt>
                <c:pt idx="1">
                  <c:v>173413</c:v>
                </c:pt>
                <c:pt idx="2">
                  <c:v>159275</c:v>
                </c:pt>
                <c:pt idx="3">
                  <c:v>86430</c:v>
                </c:pt>
                <c:pt idx="4">
                  <c:v>19252</c:v>
                </c:pt>
                <c:pt idx="5">
                  <c:v>144809</c:v>
                </c:pt>
                <c:pt idx="6">
                  <c:v>22500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800" b="1" i="0" u="none" strike="noStrike" baseline="0">
                <a:solidFill>
                  <a:srgbClr val="000000"/>
                </a:solidFill>
                <a:latin typeface="Calibri"/>
              </a:rPr>
              <a:t>Rok 2012</a:t>
            </a:r>
          </a:p>
        </c:rich>
      </c:tx>
      <c:layout>
        <c:manualLayout>
          <c:xMode val="edge"/>
          <c:yMode val="edge"/>
          <c:x val="0.46668130568186045"/>
          <c:y val="1.6806719160104986E-2"/>
        </c:manualLayout>
      </c:layout>
    </c:title>
    <c:plotArea>
      <c:layout/>
      <c:pieChart>
        <c:varyColors val="1"/>
        <c:ser>
          <c:idx val="0"/>
          <c:order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Percent val="1"/>
          </c:dLbls>
          <c:cat>
            <c:strRef>
              <c:f>'rozklíčení rozpočtu'!$A$35:$A$41</c:f>
              <c:strCache>
                <c:ptCount val="7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</c:strCache>
            </c:strRef>
          </c:cat>
          <c:val>
            <c:numRef>
              <c:f>'rozklíčení rozpočtu'!$B$35:$B$41</c:f>
              <c:numCache>
                <c:formatCode>#,##0</c:formatCode>
                <c:ptCount val="7"/>
                <c:pt idx="0">
                  <c:v>837392</c:v>
                </c:pt>
                <c:pt idx="1">
                  <c:v>188949</c:v>
                </c:pt>
                <c:pt idx="2">
                  <c:v>137928</c:v>
                </c:pt>
                <c:pt idx="3">
                  <c:v>91319</c:v>
                </c:pt>
                <c:pt idx="4">
                  <c:v>39834</c:v>
                </c:pt>
                <c:pt idx="5">
                  <c:v>102870</c:v>
                </c:pt>
                <c:pt idx="6">
                  <c:v>25000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800" b="1" i="0" u="none" strike="noStrike" baseline="0">
                <a:solidFill>
                  <a:srgbClr val="000000"/>
                </a:solidFill>
                <a:latin typeface="Calibri"/>
              </a:rPr>
              <a:t>Rok 2013</a:t>
            </a:r>
          </a:p>
        </c:rich>
      </c:tx>
      <c:layout>
        <c:manualLayout>
          <c:xMode val="edge"/>
          <c:yMode val="edge"/>
          <c:x val="0.46668127353646038"/>
          <c:y val="1.6806683211291203E-2"/>
        </c:manualLayout>
      </c:layout>
    </c:title>
    <c:plotArea>
      <c:layout/>
      <c:pieChart>
        <c:varyColors val="1"/>
        <c:ser>
          <c:idx val="0"/>
          <c:order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Percent val="1"/>
          </c:dLbls>
          <c:cat>
            <c:strRef>
              <c:f>'rozklíčení rozpočtu'!$A$53:$A$59</c:f>
              <c:strCache>
                <c:ptCount val="7"/>
                <c:pt idx="0">
                  <c:v>Fixní jištění a vrcholové materiály</c:v>
                </c:pt>
                <c:pt idx="1">
                  <c:v>Pomocné materiály (lepidla...)</c:v>
                </c:pt>
                <c:pt idx="2">
                  <c:v>Nástroje (vrtačky, brusky...)</c:v>
                </c:pt>
                <c:pt idx="3">
                  <c:v>Cestovné, poštovné, podpora provozu webu SO od r.2010</c:v>
                </c:pt>
                <c:pt idx="4">
                  <c:v>Granty související s údržbou oblastí</c:v>
                </c:pt>
                <c:pt idx="5">
                  <c:v>DPP správci skal</c:v>
                </c:pt>
                <c:pt idx="6">
                  <c:v>DPP předsedové OVK</c:v>
                </c:pt>
              </c:strCache>
            </c:strRef>
          </c:cat>
          <c:val>
            <c:numRef>
              <c:f>'rozklíčení rozpočtu'!$B$53:$B$59</c:f>
              <c:numCache>
                <c:formatCode>#,##0</c:formatCode>
                <c:ptCount val="7"/>
                <c:pt idx="0">
                  <c:v>1353200</c:v>
                </c:pt>
                <c:pt idx="1">
                  <c:v>224238</c:v>
                </c:pt>
                <c:pt idx="2">
                  <c:v>54228</c:v>
                </c:pt>
                <c:pt idx="3">
                  <c:v>88817</c:v>
                </c:pt>
                <c:pt idx="4">
                  <c:v>78155</c:v>
                </c:pt>
                <c:pt idx="5">
                  <c:v>127424</c:v>
                </c:pt>
                <c:pt idx="6">
                  <c:v>22500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lineChart>
        <c:grouping val="standard"/>
        <c:ser>
          <c:idx val="0"/>
          <c:order val="0"/>
          <c:tx>
            <c:strRef>
              <c:f>materiál!$A$4</c:f>
              <c:strCache>
                <c:ptCount val="1"/>
                <c:pt idx="0">
                  <c:v>OVK Broumovsko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materiál!$B$4:$G$4</c:f>
              <c:numCache>
                <c:formatCode>#,##0</c:formatCode>
                <c:ptCount val="6"/>
                <c:pt idx="0">
                  <c:v>119</c:v>
                </c:pt>
                <c:pt idx="1">
                  <c:v>173</c:v>
                </c:pt>
                <c:pt idx="2">
                  <c:v>54</c:v>
                </c:pt>
                <c:pt idx="3">
                  <c:v>64</c:v>
                </c:pt>
                <c:pt idx="4">
                  <c:v>155</c:v>
                </c:pt>
                <c:pt idx="5">
                  <c:v>212</c:v>
                </c:pt>
              </c:numCache>
            </c:numRef>
          </c:val>
        </c:ser>
        <c:ser>
          <c:idx val="1"/>
          <c:order val="1"/>
          <c:tx>
            <c:strRef>
              <c:f>materiál!$A$5</c:f>
              <c:strCache>
                <c:ptCount val="1"/>
                <c:pt idx="0">
                  <c:v>OVK Dubské skály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materiál!$B$5:$G$5</c:f>
              <c:numCache>
                <c:formatCode>#,##0</c:formatCode>
                <c:ptCount val="6"/>
                <c:pt idx="0">
                  <c:v>61</c:v>
                </c:pt>
                <c:pt idx="1">
                  <c:v>48</c:v>
                </c:pt>
                <c:pt idx="2">
                  <c:v>15</c:v>
                </c:pt>
                <c:pt idx="3">
                  <c:v>75</c:v>
                </c:pt>
                <c:pt idx="4">
                  <c:v>60</c:v>
                </c:pt>
                <c:pt idx="5">
                  <c:v>100</c:v>
                </c:pt>
              </c:numCache>
            </c:numRef>
          </c:val>
        </c:ser>
        <c:ser>
          <c:idx val="2"/>
          <c:order val="2"/>
          <c:tx>
            <c:strRef>
              <c:f>materiál!$A$6</c:f>
              <c:strCache>
                <c:ptCount val="1"/>
                <c:pt idx="0">
                  <c:v>OVK Hruboskalsko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materiál!$B$6:$G$6</c:f>
              <c:numCache>
                <c:formatCode>#,##0</c:formatCode>
                <c:ptCount val="6"/>
                <c:pt idx="0">
                  <c:v>20</c:v>
                </c:pt>
                <c:pt idx="1">
                  <c:v>93</c:v>
                </c:pt>
                <c:pt idx="2">
                  <c:v>186</c:v>
                </c:pt>
                <c:pt idx="3">
                  <c:v>255</c:v>
                </c:pt>
                <c:pt idx="4">
                  <c:v>330</c:v>
                </c:pt>
                <c:pt idx="5">
                  <c:v>628</c:v>
                </c:pt>
              </c:numCache>
            </c:numRef>
          </c:val>
        </c:ser>
        <c:ser>
          <c:idx val="3"/>
          <c:order val="3"/>
          <c:tx>
            <c:strRef>
              <c:f>materiál!$A$7</c:f>
              <c:strCache>
                <c:ptCount val="1"/>
                <c:pt idx="0">
                  <c:v>OVK Labské pískovce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materiál!$B$7:$G$7</c:f>
              <c:numCache>
                <c:formatCode>#,##0</c:formatCode>
                <c:ptCount val="6"/>
                <c:pt idx="0">
                  <c:v>120</c:v>
                </c:pt>
                <c:pt idx="1">
                  <c:v>259</c:v>
                </c:pt>
                <c:pt idx="2">
                  <c:v>172</c:v>
                </c:pt>
                <c:pt idx="3">
                  <c:v>528</c:v>
                </c:pt>
                <c:pt idx="4">
                  <c:v>1110</c:v>
                </c:pt>
                <c:pt idx="5">
                  <c:v>1754</c:v>
                </c:pt>
              </c:numCache>
            </c:numRef>
          </c:val>
        </c:ser>
        <c:ser>
          <c:idx val="4"/>
          <c:order val="4"/>
          <c:tx>
            <c:strRef>
              <c:f>materiál!$A$8</c:f>
              <c:strCache>
                <c:ptCount val="1"/>
                <c:pt idx="0">
                  <c:v>OVK Lužické a Jizerské hory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materiál!$B$8:$G$8</c:f>
              <c:numCache>
                <c:formatCode>#,##0</c:formatCode>
                <c:ptCount val="6"/>
                <c:pt idx="0">
                  <c:v>50</c:v>
                </c:pt>
                <c:pt idx="1">
                  <c:v>26</c:v>
                </c:pt>
                <c:pt idx="2">
                  <c:v>65</c:v>
                </c:pt>
                <c:pt idx="3">
                  <c:v>70</c:v>
                </c:pt>
                <c:pt idx="4">
                  <c:v>206</c:v>
                </c:pt>
                <c:pt idx="5">
                  <c:v>298</c:v>
                </c:pt>
              </c:numCache>
            </c:numRef>
          </c:val>
        </c:ser>
        <c:ser>
          <c:idx val="5"/>
          <c:order val="5"/>
          <c:tx>
            <c:strRef>
              <c:f>materiál!$A$9</c:f>
              <c:strCache>
                <c:ptCount val="1"/>
                <c:pt idx="0">
                  <c:v>OVK Skály na Mužském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materiál!$B$9:$G$9</c:f>
              <c:numCache>
                <c:formatCode>#,##0</c:formatCode>
                <c:ptCount val="6"/>
                <c:pt idx="0">
                  <c:v>0</c:v>
                </c:pt>
                <c:pt idx="1">
                  <c:v>96</c:v>
                </c:pt>
                <c:pt idx="2">
                  <c:v>132</c:v>
                </c:pt>
                <c:pt idx="3">
                  <c:v>135</c:v>
                </c:pt>
                <c:pt idx="4">
                  <c:v>93</c:v>
                </c:pt>
                <c:pt idx="5">
                  <c:v>90</c:v>
                </c:pt>
              </c:numCache>
            </c:numRef>
          </c:val>
        </c:ser>
        <c:ser>
          <c:idx val="6"/>
          <c:order val="6"/>
          <c:tx>
            <c:strRef>
              <c:f>materiál!$A$10</c:f>
              <c:strCache>
                <c:ptCount val="1"/>
                <c:pt idx="0">
                  <c:v>OVK Prachov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materiál!$B$10:$G$10</c:f>
              <c:numCache>
                <c:formatCode>#,##0</c:formatCode>
                <c:ptCount val="6"/>
                <c:pt idx="0">
                  <c:v>34</c:v>
                </c:pt>
                <c:pt idx="1">
                  <c:v>58</c:v>
                </c:pt>
                <c:pt idx="2">
                  <c:v>12</c:v>
                </c:pt>
                <c:pt idx="3">
                  <c:v>20</c:v>
                </c:pt>
                <c:pt idx="4">
                  <c:v>30</c:v>
                </c:pt>
                <c:pt idx="5">
                  <c:v>80</c:v>
                </c:pt>
              </c:numCache>
            </c:numRef>
          </c:val>
        </c:ser>
        <c:ser>
          <c:idx val="7"/>
          <c:order val="7"/>
          <c:tx>
            <c:strRef>
              <c:f>materiál!$A$11</c:f>
              <c:strCache>
                <c:ptCount val="1"/>
                <c:pt idx="0">
                  <c:v>OVK Tisá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materiál!$B$11:$G$11</c:f>
              <c:numCache>
                <c:formatCode>#,##0</c:formatCode>
                <c:ptCount val="6"/>
                <c:pt idx="0">
                  <c:v>60</c:v>
                </c:pt>
                <c:pt idx="1">
                  <c:v>40</c:v>
                </c:pt>
                <c:pt idx="2">
                  <c:v>130</c:v>
                </c:pt>
                <c:pt idx="3">
                  <c:v>57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</c:ser>
        <c:ser>
          <c:idx val="8"/>
          <c:order val="8"/>
          <c:tx>
            <c:strRef>
              <c:f>materiál!$A$12</c:f>
              <c:strCache>
                <c:ptCount val="1"/>
                <c:pt idx="0">
                  <c:v>Celkem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materiál!$B$12:$G$12</c:f>
              <c:numCache>
                <c:formatCode>#,##0</c:formatCode>
                <c:ptCount val="6"/>
                <c:pt idx="0">
                  <c:v>464</c:v>
                </c:pt>
                <c:pt idx="1">
                  <c:v>793</c:v>
                </c:pt>
                <c:pt idx="2">
                  <c:v>766</c:v>
                </c:pt>
                <c:pt idx="3">
                  <c:v>1204</c:v>
                </c:pt>
                <c:pt idx="4">
                  <c:v>2034</c:v>
                </c:pt>
                <c:pt idx="5">
                  <c:v>3222</c:v>
                </c:pt>
              </c:numCache>
            </c:numRef>
          </c:val>
        </c:ser>
        <c:marker val="1"/>
        <c:axId val="60170240"/>
        <c:axId val="60171776"/>
      </c:lineChart>
      <c:catAx>
        <c:axId val="60170240"/>
        <c:scaling>
          <c:orientation val="minMax"/>
        </c:scaling>
        <c:axPos val="b"/>
        <c:numFmt formatCode="General" sourceLinked="1"/>
        <c:tickLblPos val="nextTo"/>
        <c:crossAx val="60171776"/>
        <c:crosses val="autoZero"/>
        <c:auto val="1"/>
        <c:lblAlgn val="ctr"/>
        <c:lblOffset val="100"/>
      </c:catAx>
      <c:valAx>
        <c:axId val="60171776"/>
        <c:scaling>
          <c:orientation val="minMax"/>
        </c:scaling>
        <c:axPos val="l"/>
        <c:majorGridlines/>
        <c:numFmt formatCode="#,##0" sourceLinked="1"/>
        <c:tickLblPos val="nextTo"/>
        <c:crossAx val="60170240"/>
        <c:crosses val="autoZero"/>
        <c:crossBetween val="between"/>
        <c:majorUnit val="100"/>
      </c:valAx>
    </c:plotArea>
    <c:legend>
      <c:legendPos val="r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5.1971280802514126E-2"/>
          <c:y val="4.6471907722464748E-2"/>
          <c:w val="0.70940540367347382"/>
          <c:h val="0.89565897543284922"/>
        </c:manualLayout>
      </c:layout>
      <c:lineChart>
        <c:grouping val="standard"/>
        <c:ser>
          <c:idx val="0"/>
          <c:order val="0"/>
          <c:tx>
            <c:strRef>
              <c:f>materiál!$A$14</c:f>
              <c:strCache>
                <c:ptCount val="1"/>
                <c:pt idx="0">
                  <c:v>OVK Jeseníky a Rychlebské hory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materiál!$B$14:$G$14</c:f>
              <c:numCache>
                <c:formatCode>#,##0</c:formatCode>
                <c:ptCount val="6"/>
                <c:pt idx="0">
                  <c:v>90</c:v>
                </c:pt>
                <c:pt idx="1">
                  <c:v>250</c:v>
                </c:pt>
                <c:pt idx="2">
                  <c:v>150</c:v>
                </c:pt>
                <c:pt idx="3">
                  <c:v>195</c:v>
                </c:pt>
                <c:pt idx="4">
                  <c:v>313</c:v>
                </c:pt>
                <c:pt idx="5">
                  <c:v>385</c:v>
                </c:pt>
              </c:numCache>
            </c:numRef>
          </c:val>
        </c:ser>
        <c:ser>
          <c:idx val="1"/>
          <c:order val="1"/>
          <c:tx>
            <c:strRef>
              <c:f>materiál!$A$15</c:f>
              <c:strCache>
                <c:ptCount val="1"/>
                <c:pt idx="0">
                  <c:v>OVK Jižní Čechy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materiál!$B$15:$G$15</c:f>
              <c:numCache>
                <c:formatCode>#,##0</c:formatCode>
                <c:ptCount val="6"/>
                <c:pt idx="0">
                  <c:v>295</c:v>
                </c:pt>
                <c:pt idx="1">
                  <c:v>25</c:v>
                </c:pt>
                <c:pt idx="2">
                  <c:v>70</c:v>
                </c:pt>
                <c:pt idx="3">
                  <c:v>237</c:v>
                </c:pt>
                <c:pt idx="4">
                  <c:v>343</c:v>
                </c:pt>
                <c:pt idx="5">
                  <c:v>260</c:v>
                </c:pt>
              </c:numCache>
            </c:numRef>
          </c:val>
        </c:ser>
        <c:ser>
          <c:idx val="2"/>
          <c:order val="2"/>
          <c:tx>
            <c:strRef>
              <c:f>materiál!$A$16</c:f>
              <c:strCache>
                <c:ptCount val="1"/>
                <c:pt idx="0">
                  <c:v>OVK Jižní Morava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materiál!$B$16:$G$16</c:f>
              <c:numCache>
                <c:formatCode>#,##0</c:formatCode>
                <c:ptCount val="6"/>
                <c:pt idx="0">
                  <c:v>822</c:v>
                </c:pt>
                <c:pt idx="1">
                  <c:v>809</c:v>
                </c:pt>
                <c:pt idx="2">
                  <c:v>22</c:v>
                </c:pt>
                <c:pt idx="3">
                  <c:v>160</c:v>
                </c:pt>
                <c:pt idx="4">
                  <c:v>50</c:v>
                </c:pt>
                <c:pt idx="5">
                  <c:v>593</c:v>
                </c:pt>
              </c:numCache>
            </c:numRef>
          </c:val>
        </c:ser>
        <c:ser>
          <c:idx val="3"/>
          <c:order val="3"/>
          <c:tx>
            <c:strRef>
              <c:f>materiál!$A$17</c:f>
              <c:strCache>
                <c:ptCount val="1"/>
                <c:pt idx="0">
                  <c:v>OVK Lužické a Jizerské hory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materiál!$B$17:$G$17</c:f>
              <c:numCache>
                <c:formatCode>#,##0</c:formatCode>
                <c:ptCount val="6"/>
                <c:pt idx="0">
                  <c:v>80</c:v>
                </c:pt>
                <c:pt idx="1">
                  <c:v>55</c:v>
                </c:pt>
                <c:pt idx="2">
                  <c:v>58</c:v>
                </c:pt>
                <c:pt idx="3">
                  <c:v>15</c:v>
                </c:pt>
                <c:pt idx="4">
                  <c:v>145</c:v>
                </c:pt>
                <c:pt idx="5">
                  <c:v>194</c:v>
                </c:pt>
              </c:numCache>
            </c:numRef>
          </c:val>
        </c:ser>
        <c:ser>
          <c:idx val="4"/>
          <c:order val="4"/>
          <c:tx>
            <c:strRef>
              <c:f>materiál!$A$18</c:f>
              <c:strCache>
                <c:ptCount val="1"/>
                <c:pt idx="0">
                  <c:v>OVK Moravské pískovce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materiál!$B$18:$G$18</c:f>
              <c:numCache>
                <c:formatCode>#,##0</c:formatCode>
                <c:ptCount val="6"/>
                <c:pt idx="0">
                  <c:v>190</c:v>
                </c:pt>
                <c:pt idx="1">
                  <c:v>0</c:v>
                </c:pt>
                <c:pt idx="2">
                  <c:v>35</c:v>
                </c:pt>
                <c:pt idx="3">
                  <c:v>20</c:v>
                </c:pt>
                <c:pt idx="4">
                  <c:v>0</c:v>
                </c:pt>
                <c:pt idx="5">
                  <c:v>5</c:v>
                </c:pt>
              </c:numCache>
            </c:numRef>
          </c:val>
        </c:ser>
        <c:ser>
          <c:idx val="5"/>
          <c:order val="5"/>
          <c:tx>
            <c:strRef>
              <c:f>materiál!$A$19</c:f>
              <c:strCache>
                <c:ptCount val="1"/>
                <c:pt idx="0">
                  <c:v>OVK Orlické hory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materiál!$B$19:$G$19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100</c:v>
                </c:pt>
              </c:numCache>
            </c:numRef>
          </c:val>
        </c:ser>
        <c:ser>
          <c:idx val="6"/>
          <c:order val="6"/>
          <c:tx>
            <c:strRef>
              <c:f>materiál!$A$20</c:f>
              <c:strCache>
                <c:ptCount val="1"/>
                <c:pt idx="0">
                  <c:v>OVK Severní Morava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materiál!$B$20:$G$20</c:f>
              <c:numCache>
                <c:formatCode>#,##0</c:formatCode>
                <c:ptCount val="6"/>
                <c:pt idx="0">
                  <c:v>240</c:v>
                </c:pt>
                <c:pt idx="1">
                  <c:v>150</c:v>
                </c:pt>
                <c:pt idx="2">
                  <c:v>100</c:v>
                </c:pt>
                <c:pt idx="3">
                  <c:v>160</c:v>
                </c:pt>
                <c:pt idx="4">
                  <c:v>40</c:v>
                </c:pt>
                <c:pt idx="5">
                  <c:v>73</c:v>
                </c:pt>
              </c:numCache>
            </c:numRef>
          </c:val>
        </c:ser>
        <c:ser>
          <c:idx val="7"/>
          <c:order val="7"/>
          <c:tx>
            <c:strRef>
              <c:f>materiál!$A$21</c:f>
              <c:strCache>
                <c:ptCount val="1"/>
                <c:pt idx="0">
                  <c:v>OVK Severozápadní Čechy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materiál!$B$21:$G$21</c:f>
              <c:numCache>
                <c:formatCode>#,##0</c:formatCode>
                <c:ptCount val="6"/>
                <c:pt idx="0">
                  <c:v>260</c:v>
                </c:pt>
                <c:pt idx="1">
                  <c:v>458</c:v>
                </c:pt>
                <c:pt idx="2">
                  <c:v>493</c:v>
                </c:pt>
                <c:pt idx="3">
                  <c:v>684</c:v>
                </c:pt>
                <c:pt idx="4">
                  <c:v>456</c:v>
                </c:pt>
                <c:pt idx="5">
                  <c:v>304</c:v>
                </c:pt>
              </c:numCache>
            </c:numRef>
          </c:val>
        </c:ser>
        <c:ser>
          <c:idx val="8"/>
          <c:order val="8"/>
          <c:tx>
            <c:strRef>
              <c:f>materiál!$A$22</c:f>
              <c:strCache>
                <c:ptCount val="1"/>
                <c:pt idx="0">
                  <c:v>OVK Střední Čechy a Praha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materiál!$B$22:$G$22</c:f>
              <c:numCache>
                <c:formatCode>#,##0</c:formatCode>
                <c:ptCount val="6"/>
                <c:pt idx="0">
                  <c:v>1127</c:v>
                </c:pt>
                <c:pt idx="1">
                  <c:v>891</c:v>
                </c:pt>
                <c:pt idx="2">
                  <c:v>497</c:v>
                </c:pt>
                <c:pt idx="3">
                  <c:v>448</c:v>
                </c:pt>
                <c:pt idx="4">
                  <c:v>992</c:v>
                </c:pt>
                <c:pt idx="5">
                  <c:v>1634</c:v>
                </c:pt>
              </c:numCache>
            </c:numRef>
          </c:val>
        </c:ser>
        <c:ser>
          <c:idx val="9"/>
          <c:order val="9"/>
          <c:tx>
            <c:strRef>
              <c:f>materiál!$A$23</c:f>
              <c:strCache>
                <c:ptCount val="1"/>
                <c:pt idx="0">
                  <c:v>OVK Vysočina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materiál!$B$23:$G$23</c:f>
              <c:numCache>
                <c:formatCode>#,##0</c:formatCode>
                <c:ptCount val="6"/>
                <c:pt idx="0">
                  <c:v>240</c:v>
                </c:pt>
                <c:pt idx="1">
                  <c:v>95</c:v>
                </c:pt>
                <c:pt idx="2">
                  <c:v>420</c:v>
                </c:pt>
                <c:pt idx="3">
                  <c:v>0</c:v>
                </c:pt>
                <c:pt idx="4">
                  <c:v>40</c:v>
                </c:pt>
                <c:pt idx="5">
                  <c:v>0</c:v>
                </c:pt>
              </c:numCache>
            </c:numRef>
          </c:val>
        </c:ser>
        <c:ser>
          <c:idx val="10"/>
          <c:order val="10"/>
          <c:tx>
            <c:strRef>
              <c:f>materiál!$A$24</c:f>
              <c:strCache>
                <c:ptCount val="1"/>
                <c:pt idx="0">
                  <c:v>OVK Západní Čechy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materiál!$B$24:$G$24</c:f>
              <c:numCache>
                <c:formatCode>#,##0</c:formatCode>
                <c:ptCount val="6"/>
                <c:pt idx="0">
                  <c:v>50</c:v>
                </c:pt>
                <c:pt idx="1">
                  <c:v>210</c:v>
                </c:pt>
                <c:pt idx="2">
                  <c:v>120</c:v>
                </c:pt>
                <c:pt idx="3">
                  <c:v>170</c:v>
                </c:pt>
                <c:pt idx="4">
                  <c:v>200</c:v>
                </c:pt>
                <c:pt idx="5">
                  <c:v>0</c:v>
                </c:pt>
              </c:numCache>
            </c:numRef>
          </c:val>
        </c:ser>
        <c:ser>
          <c:idx val="11"/>
          <c:order val="11"/>
          <c:tx>
            <c:strRef>
              <c:f>materiál!$A$25</c:f>
              <c:strCache>
                <c:ptCount val="1"/>
                <c:pt idx="0">
                  <c:v>Celkem</c:v>
                </c:pt>
              </c:strCache>
            </c:strRef>
          </c:tx>
          <c:marker>
            <c:symbol val="none"/>
          </c:marker>
          <c:cat>
            <c:numRef>
              <c:f>materiál!$A$38:$F$38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materiál!$B$25:$G$25</c:f>
              <c:numCache>
                <c:formatCode>#,##0</c:formatCode>
                <c:ptCount val="6"/>
                <c:pt idx="0">
                  <c:v>3394</c:v>
                </c:pt>
                <c:pt idx="1">
                  <c:v>2943</c:v>
                </c:pt>
                <c:pt idx="2">
                  <c:v>1965</c:v>
                </c:pt>
                <c:pt idx="3">
                  <c:v>2089</c:v>
                </c:pt>
                <c:pt idx="4">
                  <c:v>2629</c:v>
                </c:pt>
                <c:pt idx="5">
                  <c:v>3548</c:v>
                </c:pt>
              </c:numCache>
            </c:numRef>
          </c:val>
        </c:ser>
        <c:marker val="1"/>
        <c:axId val="60225408"/>
        <c:axId val="60226944"/>
      </c:lineChart>
      <c:catAx>
        <c:axId val="60225408"/>
        <c:scaling>
          <c:orientation val="minMax"/>
        </c:scaling>
        <c:axPos val="b"/>
        <c:numFmt formatCode="General" sourceLinked="1"/>
        <c:tickLblPos val="nextTo"/>
        <c:crossAx val="60226944"/>
        <c:crosses val="autoZero"/>
        <c:auto val="1"/>
        <c:lblAlgn val="ctr"/>
        <c:lblOffset val="100"/>
      </c:catAx>
      <c:valAx>
        <c:axId val="60226944"/>
        <c:scaling>
          <c:orientation val="minMax"/>
        </c:scaling>
        <c:axPos val="l"/>
        <c:majorGridlines/>
        <c:numFmt formatCode="#,##0" sourceLinked="1"/>
        <c:tickLblPos val="nextTo"/>
        <c:crossAx val="60225408"/>
        <c:crosses val="autoZero"/>
        <c:crossBetween val="between"/>
        <c:majorUnit val="100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0BE27-78B7-4B61-BB2B-C7DE119AA7F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78F1E-9D66-4799-9BB0-053A33F41F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78F1E-9D66-4799-9BB0-053A33F41F1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6305-71C7-4DBE-94D6-179775FA9095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81B1-06AB-4A69-82F7-E7F0C7DDE2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CVK 2008 - 2013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Množství dodaných stěnových fixních jištění </a:t>
            </a:r>
            <a:r>
              <a:rPr lang="cs-CZ" sz="2800" b="1" dirty="0" smtClean="0">
                <a:latin typeface="Calibri" pitchFamily="34" charset="0"/>
                <a:cs typeface="Arial" pitchFamily="34" charset="0"/>
              </a:rPr>
              <a:t>do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jednotlivých OVK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7" y="1484784"/>
          <a:ext cx="7848873" cy="4675894"/>
        </p:xfrm>
        <a:graphic>
          <a:graphicData uri="http://schemas.openxmlformats.org/drawingml/2006/table">
            <a:tbl>
              <a:tblPr/>
              <a:tblGrid>
                <a:gridCol w="1945180"/>
                <a:gridCol w="538793"/>
                <a:gridCol w="538793"/>
                <a:gridCol w="563659"/>
                <a:gridCol w="538793"/>
                <a:gridCol w="538793"/>
                <a:gridCol w="538793"/>
                <a:gridCol w="784703"/>
                <a:gridCol w="1861366"/>
              </a:tblGrid>
              <a:tr h="2113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Pískovcové oblasti v Čechách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Název OVK/ Rok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Počet cest v oblasti dle databáze SO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Broumovsko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119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173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155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212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777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7 596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Dubské skály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359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6 775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Hruboskalsko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186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255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1 512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6 031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Labské pískovce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259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172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1 110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1 754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3 943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6 741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Lužické a Jizerské hory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298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715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3 021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Skály na Mužském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132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135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546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3 573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Prachov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1 741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Tisá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397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7 550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464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766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1 204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2 034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3 222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8 483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43 028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700">
                        <a:latin typeface="Calibri"/>
                        <a:ea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39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Nepískovcové oblasti v Čechách a Moravské pískovce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Jeseníky a Rychlebské hory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313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385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1 383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1 404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Jižní Čechy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237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343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1 230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1 195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Jižní Morava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822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809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2 456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1 660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Lužické a Jizerské hory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194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547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2 520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Moravské pískovce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190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1 149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Orlické hory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Severní Morava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763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549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Severozápadní Čechy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260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458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493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684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456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304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2 655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2 150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Střední Čechy a Praha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1 127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891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497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992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1 634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5 589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3 700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Vysočina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795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1 659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OVK Západní Čechy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210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170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750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Arial"/>
                          <a:ea typeface="Times New Roman"/>
                          <a:cs typeface="Times New Roman"/>
                        </a:rPr>
                        <a:t>2 047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3 394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2 943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1 965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2 089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2 629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3 548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="1">
                          <a:latin typeface="Arial"/>
                          <a:ea typeface="Times New Roman"/>
                          <a:cs typeface="Times New Roman"/>
                        </a:rPr>
                        <a:t>16 568</a:t>
                      </a:r>
                      <a:endParaRPr lang="cs-CZ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Arial"/>
                          <a:ea typeface="Times New Roman"/>
                          <a:cs typeface="Times New Roman"/>
                        </a:rPr>
                        <a:t>18 137</a:t>
                      </a:r>
                      <a:endParaRPr lang="cs-CZ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3" marR="270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Pískovcové oblasti v Čechách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Nepískovcové oblasti v Čechách a Moravské pískovce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</a:p>
          <a:p>
            <a:endParaRPr lang="cs-CZ" dirty="0" smtClean="0"/>
          </a:p>
          <a:p>
            <a:r>
              <a:rPr lang="cs-CZ" dirty="0" smtClean="0"/>
              <a:t>Zpracoval Vladimír Wolf</a:t>
            </a:r>
          </a:p>
          <a:p>
            <a:endParaRPr lang="cs-CZ" dirty="0" smtClean="0"/>
          </a:p>
          <a:p>
            <a:r>
              <a:rPr lang="cs-CZ" dirty="0" smtClean="0"/>
              <a:t>V Brně dne 21.3.2014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Vývoj rozpočtů komise CVK v letech 2008 - 2013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3568" y="4869160"/>
          <a:ext cx="6936431" cy="1656179"/>
        </p:xfrm>
        <a:graphic>
          <a:graphicData uri="http://schemas.openxmlformats.org/drawingml/2006/table">
            <a:tbl>
              <a:tblPr/>
              <a:tblGrid>
                <a:gridCol w="789754"/>
                <a:gridCol w="1589709"/>
                <a:gridCol w="1840716"/>
                <a:gridCol w="2716252"/>
              </a:tblGrid>
              <a:tr h="1748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Rok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 Rozpočet schválený VH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Skutečné čerpání rozpočtu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Výnos z prodeje materiálu prvovýstupcům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1 090 000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1 140 047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56 674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872 000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872 073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69 702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1 135 500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1 135 620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73 210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1 174 000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1 174 065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100 138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1 300 000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1 299 834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122 588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1 807 000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"/>
                        </a:rPr>
                        <a:t>1 787 847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"/>
                        </a:rPr>
                        <a:t>110 715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628801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Náklady komise dle jednotlivých kapitol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komise dle jednotlivých kapitol - rekapitulace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1772814"/>
          <a:ext cx="7200798" cy="4392494"/>
        </p:xfrm>
        <a:graphic>
          <a:graphicData uri="http://schemas.openxmlformats.org/drawingml/2006/table">
            <a:tbl>
              <a:tblPr/>
              <a:tblGrid>
                <a:gridCol w="3679464"/>
                <a:gridCol w="586889"/>
                <a:gridCol w="586889"/>
                <a:gridCol w="586889"/>
                <a:gridCol w="586889"/>
                <a:gridCol w="586889"/>
                <a:gridCol w="586889"/>
              </a:tblGrid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latin typeface="Arial"/>
                        </a:rPr>
                        <a:t>Náklady komise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Fixní jištění a vrcholové materiály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660 371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578 060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528 734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668 525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837 392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1 353 200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Pomocné materiály (lepidla...)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209 233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160 201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210 255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173 413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188 949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224 238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Nástroje (vrtačky, brusky...)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62 425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160 858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227 559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159 275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137 928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54 228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Cestovné, poštovné, podpora provozu webu SO od r.2010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51 207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15 198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80 429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86 430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91 319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88 817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latin typeface="Arial"/>
                        </a:rPr>
                        <a:t>Granty související s údržbou oblastí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16 938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19 252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39 834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78 155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DPP správci skal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145 180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122 415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144 809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102 870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127 424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DPP předsedové OVK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22 500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22 500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25 000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22 500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DPP předseda CVK 01-04/2008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44 306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Podpora vydání průvodce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24 000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latin typeface="Arial"/>
                        </a:rPr>
                        <a:t>1 196 722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latin typeface="Arial"/>
                        </a:rPr>
                        <a:t>926 317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latin typeface="Arial"/>
                        </a:rPr>
                        <a:t>1 208 830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latin typeface="Arial"/>
                        </a:rPr>
                        <a:t>1 274 204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latin typeface="Arial"/>
                        </a:rPr>
                        <a:t>1 423 292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latin typeface="Arial"/>
                        </a:rPr>
                        <a:t>1 948 562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622</Words>
  <Application>Microsoft Office PowerPoint</Application>
  <PresentationFormat>Předvádění na obrazovce (4:3)</PresentationFormat>
  <Paragraphs>334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CVK 2008 - 2013</vt:lpstr>
      <vt:lpstr>Vývoj rozpočtů komise CVK v letech 2008 - 2013 </vt:lpstr>
      <vt:lpstr>Náklady komise dle jednotlivých kapitol</vt:lpstr>
      <vt:lpstr>Náklady komise dle jednotlivých kapitol</vt:lpstr>
      <vt:lpstr>Náklady komise dle jednotlivých kapitol</vt:lpstr>
      <vt:lpstr>Náklady komise dle jednotlivých kapitol</vt:lpstr>
      <vt:lpstr>Náklady komise dle jednotlivých kapitol</vt:lpstr>
      <vt:lpstr>Náklady komise dle jednotlivých kapitol</vt:lpstr>
      <vt:lpstr>Náklady komise dle jednotlivých kapitol - rekapitulace</vt:lpstr>
      <vt:lpstr>Množství dodaných stěnových fixních jištění do jednotlivých OVK </vt:lpstr>
      <vt:lpstr>Pískovcové oblasti v Čechách</vt:lpstr>
      <vt:lpstr>Nepískovcové oblasti v Čechách a Moravské pískovce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Rekapitulace činnosti CVK 2008 - 2013</dc:title>
  <dc:creator>user</dc:creator>
  <cp:lastModifiedBy>user</cp:lastModifiedBy>
  <cp:revision>9</cp:revision>
  <dcterms:created xsi:type="dcterms:W3CDTF">2014-03-20T08:11:36Z</dcterms:created>
  <dcterms:modified xsi:type="dcterms:W3CDTF">2014-03-21T18:24:45Z</dcterms:modified>
</cp:coreProperties>
</file>